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69"/>
  </p:notesMasterIdLst>
  <p:sldIdLst>
    <p:sldId id="257" r:id="rId4"/>
    <p:sldId id="259" r:id="rId5"/>
    <p:sldId id="356" r:id="rId6"/>
    <p:sldId id="357" r:id="rId7"/>
    <p:sldId id="269" r:id="rId8"/>
    <p:sldId id="296" r:id="rId9"/>
    <p:sldId id="299" r:id="rId10"/>
    <p:sldId id="359" r:id="rId11"/>
    <p:sldId id="360" r:id="rId12"/>
    <p:sldId id="361" r:id="rId13"/>
    <p:sldId id="302" r:id="rId14"/>
    <p:sldId id="300" r:id="rId15"/>
    <p:sldId id="301" r:id="rId16"/>
    <p:sldId id="303" r:id="rId17"/>
    <p:sldId id="304" r:id="rId18"/>
    <p:sldId id="326" r:id="rId19"/>
    <p:sldId id="362" r:id="rId20"/>
    <p:sldId id="308" r:id="rId21"/>
    <p:sldId id="310" r:id="rId22"/>
    <p:sldId id="363" r:id="rId23"/>
    <p:sldId id="352" r:id="rId24"/>
    <p:sldId id="307" r:id="rId25"/>
    <p:sldId id="354" r:id="rId26"/>
    <p:sldId id="306" r:id="rId27"/>
    <p:sldId id="318" r:id="rId28"/>
    <p:sldId id="364" r:id="rId29"/>
    <p:sldId id="311" r:id="rId30"/>
    <p:sldId id="365" r:id="rId31"/>
    <p:sldId id="314" r:id="rId32"/>
    <p:sldId id="283" r:id="rId33"/>
    <p:sldId id="353" r:id="rId34"/>
    <p:sldId id="317" r:id="rId35"/>
    <p:sldId id="313" r:id="rId36"/>
    <p:sldId id="316" r:id="rId37"/>
    <p:sldId id="366" r:id="rId38"/>
    <p:sldId id="315" r:id="rId39"/>
    <p:sldId id="286" r:id="rId40"/>
    <p:sldId id="319" r:id="rId41"/>
    <p:sldId id="323" r:id="rId42"/>
    <p:sldId id="320" r:id="rId43"/>
    <p:sldId id="328" r:id="rId44"/>
    <p:sldId id="325" r:id="rId45"/>
    <p:sldId id="322" r:id="rId46"/>
    <p:sldId id="324" r:id="rId47"/>
    <p:sldId id="327" r:id="rId48"/>
    <p:sldId id="329" r:id="rId49"/>
    <p:sldId id="330" r:id="rId50"/>
    <p:sldId id="331" r:id="rId51"/>
    <p:sldId id="332" r:id="rId52"/>
    <p:sldId id="335" r:id="rId53"/>
    <p:sldId id="336" r:id="rId54"/>
    <p:sldId id="339" r:id="rId55"/>
    <p:sldId id="343" r:id="rId56"/>
    <p:sldId id="337" r:id="rId57"/>
    <p:sldId id="338" r:id="rId58"/>
    <p:sldId id="340" r:id="rId59"/>
    <p:sldId id="341" r:id="rId60"/>
    <p:sldId id="348" r:id="rId61"/>
    <p:sldId id="344" r:id="rId62"/>
    <p:sldId id="345" r:id="rId63"/>
    <p:sldId id="346" r:id="rId64"/>
    <p:sldId id="349" r:id="rId65"/>
    <p:sldId id="347" r:id="rId66"/>
    <p:sldId id="350" r:id="rId67"/>
    <p:sldId id="351"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42" autoAdjust="0"/>
    <p:restoredTop sz="73258" autoAdjust="0"/>
  </p:normalViewPr>
  <p:slideViewPr>
    <p:cSldViewPr snapToGrid="0">
      <p:cViewPr varScale="1">
        <p:scale>
          <a:sx n="108" d="100"/>
          <a:sy n="108" d="100"/>
        </p:scale>
        <p:origin x="2480" y="200"/>
      </p:cViewPr>
      <p:guideLst/>
    </p:cSldViewPr>
  </p:slideViewPr>
  <p:notesTextViewPr>
    <p:cViewPr>
      <p:scale>
        <a:sx n="1" d="1"/>
        <a:sy n="1" d="1"/>
      </p:scale>
      <p:origin x="0" y="0"/>
    </p:cViewPr>
  </p:notesTextViewPr>
  <p:notesViewPr>
    <p:cSldViewPr snapToGrid="0">
      <p:cViewPr varScale="1">
        <p:scale>
          <a:sx n="118" d="100"/>
          <a:sy n="118" d="100"/>
        </p:scale>
        <p:origin x="5160"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14/11/2022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a:t>
            </a:fld>
            <a:endParaRPr lang="en-AU"/>
          </a:p>
        </p:txBody>
      </p:sp>
    </p:spTree>
    <p:extLst>
      <p:ext uri="{BB962C8B-B14F-4D97-AF65-F5344CB8AC3E}">
        <p14:creationId xmlns:p14="http://schemas.microsoft.com/office/powerpoint/2010/main" val="4046327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27</a:t>
            </a:fld>
            <a:endParaRPr lang="en-AU"/>
          </a:p>
        </p:txBody>
      </p:sp>
    </p:spTree>
    <p:extLst>
      <p:ext uri="{BB962C8B-B14F-4D97-AF65-F5344CB8AC3E}">
        <p14:creationId xmlns:p14="http://schemas.microsoft.com/office/powerpoint/2010/main" val="152134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28</a:t>
            </a:fld>
            <a:endParaRPr lang="en-AU"/>
          </a:p>
        </p:txBody>
      </p:sp>
    </p:spTree>
    <p:extLst>
      <p:ext uri="{BB962C8B-B14F-4D97-AF65-F5344CB8AC3E}">
        <p14:creationId xmlns:p14="http://schemas.microsoft.com/office/powerpoint/2010/main" val="2246882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29</a:t>
            </a:fld>
            <a:endParaRPr lang="en-AU"/>
          </a:p>
        </p:txBody>
      </p:sp>
    </p:spTree>
    <p:extLst>
      <p:ext uri="{BB962C8B-B14F-4D97-AF65-F5344CB8AC3E}">
        <p14:creationId xmlns:p14="http://schemas.microsoft.com/office/powerpoint/2010/main" val="1969051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towardsdatascience.com</a:t>
            </a:r>
            <a:r>
              <a:rPr lang="en-AU" dirty="0"/>
              <a:t>/multi-layer-neural-networks-with-sigmoid-function-deep-learning-for-rookies-2-bf464f09eb7f</a:t>
            </a:r>
          </a:p>
        </p:txBody>
      </p:sp>
      <p:sp>
        <p:nvSpPr>
          <p:cNvPr id="4" name="Slide Number Placeholder 3"/>
          <p:cNvSpPr>
            <a:spLocks noGrp="1"/>
          </p:cNvSpPr>
          <p:nvPr>
            <p:ph type="sldNum" sz="quarter" idx="5"/>
          </p:nvPr>
        </p:nvSpPr>
        <p:spPr/>
        <p:txBody>
          <a:bodyPr/>
          <a:lstStyle/>
          <a:p>
            <a:fld id="{439D3E33-D3DC-9643-BA04-40AC5376BA1B}" type="slidenum">
              <a:rPr lang="en-AU" smtClean="0"/>
              <a:t>30</a:t>
            </a:fld>
            <a:endParaRPr lang="en-AU"/>
          </a:p>
        </p:txBody>
      </p:sp>
    </p:spTree>
    <p:extLst>
      <p:ext uri="{BB962C8B-B14F-4D97-AF65-F5344CB8AC3E}">
        <p14:creationId xmlns:p14="http://schemas.microsoft.com/office/powerpoint/2010/main" val="278553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31</a:t>
            </a:fld>
            <a:endParaRPr lang="en-AU"/>
          </a:p>
        </p:txBody>
      </p:sp>
    </p:spTree>
    <p:extLst>
      <p:ext uri="{BB962C8B-B14F-4D97-AF65-F5344CB8AC3E}">
        <p14:creationId xmlns:p14="http://schemas.microsoft.com/office/powerpoint/2010/main" val="2711575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32</a:t>
            </a:fld>
            <a:endParaRPr lang="en-AU"/>
          </a:p>
        </p:txBody>
      </p:sp>
    </p:spTree>
    <p:extLst>
      <p:ext uri="{BB962C8B-B14F-4D97-AF65-F5344CB8AC3E}">
        <p14:creationId xmlns:p14="http://schemas.microsoft.com/office/powerpoint/2010/main" val="1768501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33</a:t>
            </a:fld>
            <a:endParaRPr lang="en-AU"/>
          </a:p>
        </p:txBody>
      </p:sp>
    </p:spTree>
    <p:extLst>
      <p:ext uri="{BB962C8B-B14F-4D97-AF65-F5344CB8AC3E}">
        <p14:creationId xmlns:p14="http://schemas.microsoft.com/office/powerpoint/2010/main" val="157485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34</a:t>
            </a:fld>
            <a:endParaRPr lang="en-AU"/>
          </a:p>
        </p:txBody>
      </p:sp>
    </p:spTree>
    <p:extLst>
      <p:ext uri="{BB962C8B-B14F-4D97-AF65-F5344CB8AC3E}">
        <p14:creationId xmlns:p14="http://schemas.microsoft.com/office/powerpoint/2010/main" val="963774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36</a:t>
            </a:fld>
            <a:endParaRPr lang="en-AU"/>
          </a:p>
        </p:txBody>
      </p:sp>
    </p:spTree>
    <p:extLst>
      <p:ext uri="{BB962C8B-B14F-4D97-AF65-F5344CB8AC3E}">
        <p14:creationId xmlns:p14="http://schemas.microsoft.com/office/powerpoint/2010/main" val="4212076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37</a:t>
            </a:fld>
            <a:endParaRPr lang="en-AU"/>
          </a:p>
        </p:txBody>
      </p:sp>
    </p:spTree>
    <p:extLst>
      <p:ext uri="{BB962C8B-B14F-4D97-AF65-F5344CB8AC3E}">
        <p14:creationId xmlns:p14="http://schemas.microsoft.com/office/powerpoint/2010/main" val="3401582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github.com</a:t>
            </a:r>
            <a:r>
              <a:rPr lang="en-AU" dirty="0"/>
              <a:t>/</a:t>
            </a:r>
            <a:r>
              <a:rPr lang="en-AU" dirty="0" err="1"/>
              <a:t>travistangvh</a:t>
            </a:r>
            <a:r>
              <a:rPr lang="en-AU" dirty="0"/>
              <a:t>/emotion-detection-in-real-time</a:t>
            </a:r>
          </a:p>
        </p:txBody>
      </p:sp>
      <p:sp>
        <p:nvSpPr>
          <p:cNvPr id="4" name="Slide Number Placeholder 3"/>
          <p:cNvSpPr>
            <a:spLocks noGrp="1"/>
          </p:cNvSpPr>
          <p:nvPr>
            <p:ph type="sldNum" sz="quarter" idx="5"/>
          </p:nvPr>
        </p:nvSpPr>
        <p:spPr/>
        <p:txBody>
          <a:bodyPr/>
          <a:lstStyle/>
          <a:p>
            <a:fld id="{439D3E33-D3DC-9643-BA04-40AC5376BA1B}" type="slidenum">
              <a:rPr lang="en-AU" smtClean="0"/>
              <a:t>6</a:t>
            </a:fld>
            <a:endParaRPr lang="en-AU"/>
          </a:p>
        </p:txBody>
      </p:sp>
    </p:spTree>
    <p:extLst>
      <p:ext uri="{BB962C8B-B14F-4D97-AF65-F5344CB8AC3E}">
        <p14:creationId xmlns:p14="http://schemas.microsoft.com/office/powerpoint/2010/main" val="2045349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38</a:t>
            </a:fld>
            <a:endParaRPr lang="en-AU"/>
          </a:p>
        </p:txBody>
      </p:sp>
    </p:spTree>
    <p:extLst>
      <p:ext uri="{BB962C8B-B14F-4D97-AF65-F5344CB8AC3E}">
        <p14:creationId xmlns:p14="http://schemas.microsoft.com/office/powerpoint/2010/main" val="1577439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39</a:t>
            </a:fld>
            <a:endParaRPr lang="en-AU"/>
          </a:p>
        </p:txBody>
      </p:sp>
    </p:spTree>
    <p:extLst>
      <p:ext uri="{BB962C8B-B14F-4D97-AF65-F5344CB8AC3E}">
        <p14:creationId xmlns:p14="http://schemas.microsoft.com/office/powerpoint/2010/main" val="3738124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40</a:t>
            </a:fld>
            <a:endParaRPr lang="en-AU"/>
          </a:p>
        </p:txBody>
      </p:sp>
    </p:spTree>
    <p:extLst>
      <p:ext uri="{BB962C8B-B14F-4D97-AF65-F5344CB8AC3E}">
        <p14:creationId xmlns:p14="http://schemas.microsoft.com/office/powerpoint/2010/main" val="1871398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42</a:t>
            </a:fld>
            <a:endParaRPr lang="en-AU"/>
          </a:p>
        </p:txBody>
      </p:sp>
    </p:spTree>
    <p:extLst>
      <p:ext uri="{BB962C8B-B14F-4D97-AF65-F5344CB8AC3E}">
        <p14:creationId xmlns:p14="http://schemas.microsoft.com/office/powerpoint/2010/main" val="1026681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43</a:t>
            </a:fld>
            <a:endParaRPr lang="en-AU"/>
          </a:p>
        </p:txBody>
      </p:sp>
    </p:spTree>
    <p:extLst>
      <p:ext uri="{BB962C8B-B14F-4D97-AF65-F5344CB8AC3E}">
        <p14:creationId xmlns:p14="http://schemas.microsoft.com/office/powerpoint/2010/main" val="3472020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44</a:t>
            </a:fld>
            <a:endParaRPr lang="en-AU"/>
          </a:p>
        </p:txBody>
      </p:sp>
    </p:spTree>
    <p:extLst>
      <p:ext uri="{BB962C8B-B14F-4D97-AF65-F5344CB8AC3E}">
        <p14:creationId xmlns:p14="http://schemas.microsoft.com/office/powerpoint/2010/main" val="1450032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48</a:t>
            </a:fld>
            <a:endParaRPr lang="en-AU"/>
          </a:p>
        </p:txBody>
      </p:sp>
    </p:spTree>
    <p:extLst>
      <p:ext uri="{BB962C8B-B14F-4D97-AF65-F5344CB8AC3E}">
        <p14:creationId xmlns:p14="http://schemas.microsoft.com/office/powerpoint/2010/main" val="2628201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50</a:t>
            </a:fld>
            <a:endParaRPr lang="en-AU"/>
          </a:p>
        </p:txBody>
      </p:sp>
    </p:spTree>
    <p:extLst>
      <p:ext uri="{BB962C8B-B14F-4D97-AF65-F5344CB8AC3E}">
        <p14:creationId xmlns:p14="http://schemas.microsoft.com/office/powerpoint/2010/main" val="1037577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51</a:t>
            </a:fld>
            <a:endParaRPr lang="en-AU"/>
          </a:p>
        </p:txBody>
      </p:sp>
    </p:spTree>
    <p:extLst>
      <p:ext uri="{BB962C8B-B14F-4D97-AF65-F5344CB8AC3E}">
        <p14:creationId xmlns:p14="http://schemas.microsoft.com/office/powerpoint/2010/main" val="15933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52</a:t>
            </a:fld>
            <a:endParaRPr lang="en-AU"/>
          </a:p>
        </p:txBody>
      </p:sp>
    </p:spTree>
    <p:extLst>
      <p:ext uri="{BB962C8B-B14F-4D97-AF65-F5344CB8AC3E}">
        <p14:creationId xmlns:p14="http://schemas.microsoft.com/office/powerpoint/2010/main" val="331833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7</a:t>
            </a:fld>
            <a:endParaRPr lang="en-AU"/>
          </a:p>
        </p:txBody>
      </p:sp>
    </p:spTree>
    <p:extLst>
      <p:ext uri="{BB962C8B-B14F-4D97-AF65-F5344CB8AC3E}">
        <p14:creationId xmlns:p14="http://schemas.microsoft.com/office/powerpoint/2010/main" val="2158106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53</a:t>
            </a:fld>
            <a:endParaRPr lang="en-AU"/>
          </a:p>
        </p:txBody>
      </p:sp>
    </p:spTree>
    <p:extLst>
      <p:ext uri="{BB962C8B-B14F-4D97-AF65-F5344CB8AC3E}">
        <p14:creationId xmlns:p14="http://schemas.microsoft.com/office/powerpoint/2010/main" val="4029068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54</a:t>
            </a:fld>
            <a:endParaRPr lang="en-AU"/>
          </a:p>
        </p:txBody>
      </p:sp>
    </p:spTree>
    <p:extLst>
      <p:ext uri="{BB962C8B-B14F-4D97-AF65-F5344CB8AC3E}">
        <p14:creationId xmlns:p14="http://schemas.microsoft.com/office/powerpoint/2010/main" val="2522932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55</a:t>
            </a:fld>
            <a:endParaRPr lang="en-AU"/>
          </a:p>
        </p:txBody>
      </p:sp>
    </p:spTree>
    <p:extLst>
      <p:ext uri="{BB962C8B-B14F-4D97-AF65-F5344CB8AC3E}">
        <p14:creationId xmlns:p14="http://schemas.microsoft.com/office/powerpoint/2010/main" val="1236673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56</a:t>
            </a:fld>
            <a:endParaRPr lang="en-AU"/>
          </a:p>
        </p:txBody>
      </p:sp>
    </p:spTree>
    <p:extLst>
      <p:ext uri="{BB962C8B-B14F-4D97-AF65-F5344CB8AC3E}">
        <p14:creationId xmlns:p14="http://schemas.microsoft.com/office/powerpoint/2010/main" val="2772590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Its not clear cut as we’ll see today</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9</a:t>
            </a:fld>
            <a:endParaRPr lang="en-AU"/>
          </a:p>
        </p:txBody>
      </p:sp>
    </p:spTree>
    <p:extLst>
      <p:ext uri="{BB962C8B-B14F-4D97-AF65-F5344CB8AC3E}">
        <p14:creationId xmlns:p14="http://schemas.microsoft.com/office/powerpoint/2010/main" val="2486786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72E4B725-2203-4ED2-9256-A661C18EFA60}" type="slidenum">
              <a:rPr lang="en-AU" smtClean="0"/>
              <a:t>12</a:t>
            </a:fld>
            <a:endParaRPr lang="en-AU"/>
          </a:p>
        </p:txBody>
      </p:sp>
    </p:spTree>
    <p:extLst>
      <p:ext uri="{BB962C8B-B14F-4D97-AF65-F5344CB8AC3E}">
        <p14:creationId xmlns:p14="http://schemas.microsoft.com/office/powerpoint/2010/main" val="1004799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Imagine we want to construct a model to predict disease progression</a:t>
            </a:r>
          </a:p>
          <a:p>
            <a:pPr lvl="1"/>
            <a:r>
              <a:rPr lang="en-AU" dirty="0"/>
              <a:t>For example, could be from pre-diabetic to diabetic in 12 months </a:t>
            </a:r>
          </a:p>
          <a:p>
            <a:pPr lvl="1"/>
            <a:endParaRPr lang="en-AU" dirty="0"/>
          </a:p>
          <a:p>
            <a:r>
              <a:rPr lang="en-AU" dirty="0"/>
              <a:t>We have access to some data from past patients</a:t>
            </a:r>
          </a:p>
          <a:p>
            <a:pPr lvl="1"/>
            <a:r>
              <a:rPr lang="en-AU" dirty="0"/>
              <a:t>Use this data to construct model</a:t>
            </a:r>
          </a:p>
          <a:p>
            <a:pPr lvl="1"/>
            <a:endParaRPr lang="en-AU" dirty="0"/>
          </a:p>
          <a:p>
            <a:r>
              <a:rPr lang="en-AU" dirty="0"/>
              <a:t>Our goal is to build a model that works for future patients</a:t>
            </a:r>
          </a:p>
          <a:p>
            <a:pPr lvl="1"/>
            <a:r>
              <a:rPr lang="en-AU" dirty="0"/>
              <a:t>Model should provide accurate estimate of who will progress and who will not</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13</a:t>
            </a:fld>
            <a:endParaRPr lang="en-AU"/>
          </a:p>
        </p:txBody>
      </p:sp>
    </p:spTree>
    <p:extLst>
      <p:ext uri="{BB962C8B-B14F-4D97-AF65-F5344CB8AC3E}">
        <p14:creationId xmlns:p14="http://schemas.microsoft.com/office/powerpoint/2010/main" val="2115693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AU" dirty="0"/>
              <a:t>Blood measures:</a:t>
            </a:r>
          </a:p>
          <a:p>
            <a:pPr lvl="3"/>
            <a:r>
              <a:rPr lang="en-AU" dirty="0"/>
              <a:t>Total cholesterol</a:t>
            </a:r>
          </a:p>
          <a:p>
            <a:pPr lvl="3"/>
            <a:r>
              <a:rPr lang="en-AU" dirty="0"/>
              <a:t>Low/high-density lipoproteins (HDL/LDL). </a:t>
            </a:r>
          </a:p>
          <a:p>
            <a:pPr lvl="3"/>
            <a:r>
              <a:rPr lang="en-AU" dirty="0"/>
              <a:t>Blood sugar levels</a:t>
            </a:r>
          </a:p>
          <a:p>
            <a:pPr lvl="3"/>
            <a:r>
              <a:rPr lang="en-AU" dirty="0"/>
              <a:t>Serum triglycerides level</a:t>
            </a:r>
          </a:p>
          <a:p>
            <a:pPr lvl="2"/>
            <a:r>
              <a:rPr lang="en-AU" dirty="0"/>
              <a:t>Simulated:</a:t>
            </a:r>
          </a:p>
          <a:p>
            <a:pPr lvl="3"/>
            <a:r>
              <a:rPr lang="en-AU" dirty="0"/>
              <a:t>Just noise!</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17</a:t>
            </a:fld>
            <a:endParaRPr lang="en-AU"/>
          </a:p>
        </p:txBody>
      </p:sp>
    </p:spTree>
    <p:extLst>
      <p:ext uri="{BB962C8B-B14F-4D97-AF65-F5344CB8AC3E}">
        <p14:creationId xmlns:p14="http://schemas.microsoft.com/office/powerpoint/2010/main" val="1108658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20</a:t>
            </a:fld>
            <a:endParaRPr lang="en-AU"/>
          </a:p>
        </p:txBody>
      </p:sp>
    </p:spTree>
    <p:extLst>
      <p:ext uri="{BB962C8B-B14F-4D97-AF65-F5344CB8AC3E}">
        <p14:creationId xmlns:p14="http://schemas.microsoft.com/office/powerpoint/2010/main" val="739909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26</a:t>
            </a:fld>
            <a:endParaRPr lang="en-AU"/>
          </a:p>
        </p:txBody>
      </p:sp>
    </p:spTree>
    <p:extLst>
      <p:ext uri="{BB962C8B-B14F-4D97-AF65-F5344CB8AC3E}">
        <p14:creationId xmlns:p14="http://schemas.microsoft.com/office/powerpoint/2010/main" val="4103284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dpi="0" rotWithShape="1">
            <a:blip r:embed="rId2"/>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3"/>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GB"/>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GB"/>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a:blipFill>
            <a:blip r:embed="rId3"/>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GB"/>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12175A8-16A8-414F-B10D-60B481DBFC80}" type="datetimeFigureOut">
              <a:rPr lang="en-AU" smtClean="0"/>
              <a:t>14/11/2022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5159622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12175A8-16A8-414F-B10D-60B481DBFC80}" type="datetimeFigureOut">
              <a:rPr lang="en-AU" smtClean="0"/>
              <a:t>14/11/2022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28058409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Strength">
    <p:bg>
      <p:bgPr>
        <a:blipFill>
          <a:blip r:embed="rId2"/>
          <a:stretch>
            <a:fillRect/>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1.png"/><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GB"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14/11/2022</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4"/>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 id="2147483769" r:id="rId21"/>
    <p:sldLayoutId id="2147483770" r:id="rId22"/>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14/11/2022</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6"/>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14/11/2022</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13"/>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2.gif"/></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80.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00.png"/></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doi.org/10.1119/1.3254017"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hyperlink" Target="https://scikit-learn.org/stable/auto_examples/model_selection/plot_underfitting_overfitting.html"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7.gif"/><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projecteuclid.org/journals/statistical-science/volume-16/issue-3/Statistical-Modeling--The-Two-Cultures-with-comments-and-a/10.1214/ss/1009213726.pdf"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p:txBody>
          <a:bodyPr/>
          <a:lstStyle/>
          <a:p>
            <a:r>
              <a:rPr lang="en-AU" dirty="0"/>
              <a:t>Applying machine learning in life sciences:</a:t>
            </a:r>
          </a:p>
        </p:txBody>
      </p:sp>
      <p:sp>
        <p:nvSpPr>
          <p:cNvPr id="10" name="Text Placeholder 9">
            <a:extLst>
              <a:ext uri="{FF2B5EF4-FFF2-40B4-BE49-F238E27FC236}">
                <a16:creationId xmlns:a16="http://schemas.microsoft.com/office/drawing/2014/main" id="{24E28049-122B-4847-B7D3-EC5ECDB95020}"/>
              </a:ext>
            </a:extLst>
          </p:cNvPr>
          <p:cNvSpPr>
            <a:spLocks noGrp="1"/>
          </p:cNvSpPr>
          <p:nvPr>
            <p:ph type="body" sz="quarter" idx="16"/>
          </p:nvPr>
        </p:nvSpPr>
        <p:spPr/>
        <p:txBody>
          <a:bodyPr/>
          <a:lstStyle/>
          <a:p>
            <a:endParaRPr lang="en-AU"/>
          </a:p>
        </p:txBody>
      </p:sp>
      <p:sp>
        <p:nvSpPr>
          <p:cNvPr id="5" name="Text Placeholder 4">
            <a:extLst>
              <a:ext uri="{FF2B5EF4-FFF2-40B4-BE49-F238E27FC236}">
                <a16:creationId xmlns:a16="http://schemas.microsoft.com/office/drawing/2014/main" id="{643A3A8E-36C3-446B-985E-CEB7C282636D}"/>
              </a:ext>
            </a:extLst>
          </p:cNvPr>
          <p:cNvSpPr>
            <a:spLocks noGrp="1"/>
          </p:cNvSpPr>
          <p:nvPr>
            <p:ph type="body" sz="quarter" idx="17"/>
          </p:nvPr>
        </p:nvSpPr>
        <p:spPr>
          <a:xfrm>
            <a:off x="500064" y="4342601"/>
            <a:ext cx="5259468" cy="707231"/>
          </a:xfrm>
        </p:spPr>
        <p:txBody>
          <a:bodyPr>
            <a:normAutofit/>
          </a:bodyPr>
          <a:lstStyle/>
          <a:p>
            <a:r>
              <a:rPr lang="en-AU" sz="1800" dirty="0"/>
              <a:t>What does it mean and how to avoid common traps</a:t>
            </a:r>
          </a:p>
          <a:p>
            <a:r>
              <a:rPr lang="en-AU" b="0" dirty="0"/>
              <a:t>Benjamin Goudey</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a:t>
            </a:fld>
            <a:endParaRPr lang="en-AU" noProof="0"/>
          </a:p>
        </p:txBody>
      </p:sp>
      <p:pic>
        <p:nvPicPr>
          <p:cNvPr id="9" name="Picture Placeholder 8">
            <a:extLst>
              <a:ext uri="{FF2B5EF4-FFF2-40B4-BE49-F238E27FC236}">
                <a16:creationId xmlns:a16="http://schemas.microsoft.com/office/drawing/2014/main" id="{FE6862DE-29D9-4685-93A7-4EBCF50A33F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51894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Classes of machine learning techniques</a:t>
            </a:r>
          </a:p>
        </p:txBody>
      </p:sp>
      <p:pic>
        <p:nvPicPr>
          <p:cNvPr id="4098" name="Picture 2" descr="Examples of Supervised Learning (Linear Regression) and Unsupervised Learning (Clustering) 2.1.2 Traditional Machine Learning. Herein we demonstrate several popular TML algorithms (Algorithm details can be referred to TML method in Appendix B), and discuss the criteria of choosing the TML algorithms. Given diierent tasks, TML can be further divided into Supervised Learning and Unsupervised Learning.">
            <a:extLst>
              <a:ext uri="{FF2B5EF4-FFF2-40B4-BE49-F238E27FC236}">
                <a16:creationId xmlns:a16="http://schemas.microsoft.com/office/drawing/2014/main" id="{228179D6-1C51-5840-969A-3BD337950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68" y="1690688"/>
            <a:ext cx="10795000" cy="4279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F49594-0E19-454C-B1ED-C669E4B8E5CA}"/>
              </a:ext>
            </a:extLst>
          </p:cNvPr>
          <p:cNvSpPr txBox="1"/>
          <p:nvPr/>
        </p:nvSpPr>
        <p:spPr>
          <a:xfrm>
            <a:off x="1005840" y="6385560"/>
            <a:ext cx="3312702" cy="369332"/>
          </a:xfrm>
          <a:prstGeom prst="rect">
            <a:avLst/>
          </a:prstGeom>
          <a:noFill/>
        </p:spPr>
        <p:txBody>
          <a:bodyPr wrap="none" rtlCol="0">
            <a:spAutoFit/>
          </a:bodyPr>
          <a:lstStyle/>
          <a:p>
            <a:r>
              <a:rPr lang="en-AU" dirty="0"/>
              <a:t>https://</a:t>
            </a:r>
            <a:r>
              <a:rPr lang="en-AU" dirty="0" err="1"/>
              <a:t>arxiv.org</a:t>
            </a:r>
            <a:r>
              <a:rPr lang="en-AU" dirty="0"/>
              <a:t>/abs/1910.05433</a:t>
            </a:r>
          </a:p>
        </p:txBody>
      </p:sp>
    </p:spTree>
    <p:extLst>
      <p:ext uri="{BB962C8B-B14F-4D97-AF65-F5344CB8AC3E}">
        <p14:creationId xmlns:p14="http://schemas.microsoft.com/office/powerpoint/2010/main" val="2818021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5545-69E5-464B-BC2F-9442D77A7632}"/>
              </a:ext>
            </a:extLst>
          </p:cNvPr>
          <p:cNvSpPr>
            <a:spLocks noGrp="1"/>
          </p:cNvSpPr>
          <p:nvPr>
            <p:ph type="title"/>
          </p:nvPr>
        </p:nvSpPr>
        <p:spPr/>
        <p:txBody>
          <a:bodyPr/>
          <a:lstStyle/>
          <a:p>
            <a:r>
              <a:rPr lang="en-AU" dirty="0"/>
              <a:t>Key terminology to describe a dataset</a:t>
            </a:r>
          </a:p>
        </p:txBody>
      </p:sp>
      <p:sp>
        <p:nvSpPr>
          <p:cNvPr id="3" name="Content Placeholder 2">
            <a:extLst>
              <a:ext uri="{FF2B5EF4-FFF2-40B4-BE49-F238E27FC236}">
                <a16:creationId xmlns:a16="http://schemas.microsoft.com/office/drawing/2014/main" id="{04192E1A-0DBA-0E49-B783-8AC032AFC0B4}"/>
              </a:ext>
            </a:extLst>
          </p:cNvPr>
          <p:cNvSpPr>
            <a:spLocks noGrp="1"/>
          </p:cNvSpPr>
          <p:nvPr>
            <p:ph idx="1"/>
          </p:nvPr>
        </p:nvSpPr>
        <p:spPr/>
        <p:txBody>
          <a:bodyPr/>
          <a:lstStyle/>
          <a:p>
            <a:r>
              <a:rPr lang="en-AU" b="1" dirty="0"/>
              <a:t>Samples: </a:t>
            </a:r>
            <a:r>
              <a:rPr lang="en-AU" dirty="0"/>
              <a:t>different observations in our data (e.g. individuals)</a:t>
            </a:r>
          </a:p>
          <a:p>
            <a:r>
              <a:rPr lang="en-AU" b="1" dirty="0"/>
              <a:t>Features: </a:t>
            </a:r>
            <a:r>
              <a:rPr lang="en-AU" dirty="0"/>
              <a:t>set of measurements that we use (e.g. age, sex, </a:t>
            </a:r>
            <a:r>
              <a:rPr lang="en-AU" dirty="0" err="1"/>
              <a:t>bmi</a:t>
            </a:r>
            <a:r>
              <a:rPr lang="en-AU" dirty="0"/>
              <a:t> etc)</a:t>
            </a:r>
          </a:p>
          <a:p>
            <a:pPr lvl="1"/>
            <a:r>
              <a:rPr lang="en-AU" dirty="0"/>
              <a:t>Also known as the independent variables, regressors, covariates…</a:t>
            </a:r>
          </a:p>
          <a:p>
            <a:r>
              <a:rPr lang="en-AU" b="1" dirty="0"/>
              <a:t>y: </a:t>
            </a:r>
            <a:r>
              <a:rPr lang="en-AU" dirty="0"/>
              <a:t>values to predict</a:t>
            </a:r>
          </a:p>
          <a:p>
            <a:pPr lvl="1"/>
            <a:r>
              <a:rPr lang="en-AU" dirty="0"/>
              <a:t>Also known as the dependent variable, response, target…</a:t>
            </a:r>
            <a:endParaRPr lang="en-AU" b="1" dirty="0"/>
          </a:p>
          <a:p>
            <a:r>
              <a:rPr lang="en-AU" b="1" dirty="0"/>
              <a:t>X: </a:t>
            </a:r>
            <a:r>
              <a:rPr lang="en-AU" dirty="0"/>
              <a:t>matrix (2D array) of measurements. Size; # samples x # features</a:t>
            </a:r>
          </a:p>
          <a:p>
            <a:endParaRPr lang="en-AU" b="1" dirty="0"/>
          </a:p>
          <a:p>
            <a:endParaRPr lang="en-AU" dirty="0"/>
          </a:p>
        </p:txBody>
      </p:sp>
    </p:spTree>
    <p:extLst>
      <p:ext uri="{BB962C8B-B14F-4D97-AF65-F5344CB8AC3E}">
        <p14:creationId xmlns:p14="http://schemas.microsoft.com/office/powerpoint/2010/main" val="3519939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C784-309B-E94E-AFF8-A8977CD04E73}"/>
              </a:ext>
            </a:extLst>
          </p:cNvPr>
          <p:cNvSpPr>
            <a:spLocks noGrp="1"/>
          </p:cNvSpPr>
          <p:nvPr>
            <p:ph type="title"/>
          </p:nvPr>
        </p:nvSpPr>
        <p:spPr/>
        <p:txBody>
          <a:bodyPr/>
          <a:lstStyle/>
          <a:p>
            <a:r>
              <a:rPr lang="en-AU" dirty="0"/>
              <a:t>Supervised learning</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8B5598D-3CCC-AE45-AB8B-7981D72690BB}"/>
                  </a:ext>
                </a:extLst>
              </p:cNvPr>
              <p:cNvSpPr>
                <a:spLocks noGrp="1"/>
              </p:cNvSpPr>
              <p:nvPr>
                <p:ph idx="1"/>
              </p:nvPr>
            </p:nvSpPr>
            <p:spPr>
              <a:xfrm>
                <a:off x="396240" y="1825625"/>
                <a:ext cx="5821680" cy="4351338"/>
              </a:xfrm>
            </p:spPr>
            <p:txBody>
              <a:bodyPr>
                <a:normAutofit/>
              </a:bodyPr>
              <a:lstStyle/>
              <a:p>
                <a:pPr marL="0" indent="0">
                  <a:buNone/>
                </a:pPr>
                <a:r>
                  <a:rPr lang="en-AU" dirty="0"/>
                  <a:t>Given:</a:t>
                </a:r>
              </a:p>
              <a:p>
                <a:pPr lvl="1"/>
                <a:r>
                  <a:rPr lang="en-AU" dirty="0"/>
                  <a:t>A matrix of data </a:t>
                </a:r>
                <a:r>
                  <a:rPr lang="en-AU" b="1" dirty="0" err="1"/>
                  <a:t>X</a:t>
                </a:r>
                <a:r>
                  <a:rPr lang="en-AU" b="1" baseline="-25000" dirty="0" err="1"/>
                  <a:t>n</a:t>
                </a:r>
                <a:r>
                  <a:rPr lang="en-AU" b="1" baseline="-25000" dirty="0"/>
                  <a:t> x p</a:t>
                </a:r>
              </a:p>
              <a:p>
                <a:pPr lvl="1"/>
                <a:r>
                  <a:rPr lang="en-AU" dirty="0"/>
                  <a:t>A vector of labels </a:t>
                </a:r>
                <a:r>
                  <a:rPr lang="en-AU" b="1" dirty="0" err="1"/>
                  <a:t>y</a:t>
                </a:r>
                <a:r>
                  <a:rPr lang="en-AU" b="1" baseline="-25000" dirty="0" err="1"/>
                  <a:t>n</a:t>
                </a:r>
                <a:r>
                  <a:rPr lang="en-AU" b="1" dirty="0"/>
                  <a:t>	</a:t>
                </a:r>
              </a:p>
              <a:p>
                <a:pPr marL="0" indent="0">
                  <a:buNone/>
                </a:pPr>
                <a:r>
                  <a:rPr lang="en-AU" dirty="0"/>
                  <a:t>learn a function </a:t>
                </a:r>
                <a:r>
                  <a:rPr lang="en-AU" b="1" dirty="0"/>
                  <a:t>f(X) </a:t>
                </a:r>
                <a:r>
                  <a:rPr lang="en-AU" dirty="0"/>
                  <a:t>that takes</a:t>
                </a:r>
                <a:r>
                  <a:rPr lang="en-AU" b="1" dirty="0"/>
                  <a:t> X</a:t>
                </a:r>
                <a:r>
                  <a:rPr lang="en-AU" dirty="0"/>
                  <a:t> and predicts </a:t>
                </a:r>
                <a:r>
                  <a:rPr lang="en-AU" b="1" dirty="0"/>
                  <a:t>y </a:t>
                </a:r>
                <a:br>
                  <a:rPr lang="en-AU" b="1" dirty="0"/>
                </a:br>
                <a:r>
                  <a:rPr lang="en-AU" b="1" dirty="0"/>
                  <a:t>	</a:t>
                </a:r>
                <a:r>
                  <a:rPr lang="en-AU" dirty="0"/>
                  <a:t> </a:t>
                </a:r>
              </a:p>
              <a:p>
                <a:pPr marL="0" indent="0">
                  <a:buNone/>
                </a:pPr>
                <a:r>
                  <a:rPr lang="en-AU" dirty="0"/>
                  <a:t>More observations, better fit</a:t>
                </a:r>
              </a:p>
              <a:p>
                <a:pPr marL="0" indent="0">
                  <a:buNone/>
                </a:pPr>
                <a:endParaRPr lang="en-AU" dirty="0"/>
              </a:p>
              <a:p>
                <a:pPr marL="0" indent="0">
                  <a:buNone/>
                </a:pPr>
                <a:r>
                  <a:rPr lang="en-AU" dirty="0"/>
                  <a:t>Classic example is linear regression</a:t>
                </a:r>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𝑦</m:t>
                      </m:r>
                      <m:r>
                        <a:rPr lang="en-AU" b="0" i="1" smtClean="0">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𝑖</m:t>
                          </m:r>
                        </m:sub>
                      </m:sSub>
                      <m:sSub>
                        <m:sSubPr>
                          <m:ctrlPr>
                            <a:rPr lang="en-AU" i="1">
                              <a:latin typeface="Cambria Math" panose="02040503050406030204" pitchFamily="18" charset="0"/>
                            </a:rPr>
                          </m:ctrlPr>
                        </m:sSubPr>
                        <m:e>
                          <m:r>
                            <a:rPr lang="en-AU" i="1">
                              <a:latin typeface="Cambria Math" panose="02040503050406030204" pitchFamily="18" charset="0"/>
                            </a:rPr>
                            <m:t>𝑥</m:t>
                          </m:r>
                        </m:e>
                        <m:sub>
                          <m:r>
                            <a:rPr lang="en-AU" i="1">
                              <a:latin typeface="Cambria Math" panose="02040503050406030204" pitchFamily="18" charset="0"/>
                            </a:rPr>
                            <m:t>𝑖</m:t>
                          </m:r>
                        </m:sub>
                      </m:sSub>
                    </m:oMath>
                  </m:oMathPara>
                </a14:m>
                <a:endParaRPr lang="en-AU" dirty="0"/>
              </a:p>
            </p:txBody>
          </p:sp>
        </mc:Choice>
        <mc:Fallback>
          <p:sp>
            <p:nvSpPr>
              <p:cNvPr id="4" name="Content Placeholder 3">
                <a:extLst>
                  <a:ext uri="{FF2B5EF4-FFF2-40B4-BE49-F238E27FC236}">
                    <a16:creationId xmlns:a16="http://schemas.microsoft.com/office/drawing/2014/main" id="{68B5598D-3CCC-AE45-AB8B-7981D72690BB}"/>
                  </a:ext>
                </a:extLst>
              </p:cNvPr>
              <p:cNvSpPr>
                <a:spLocks noGrp="1" noRot="1" noChangeAspect="1" noMove="1" noResize="1" noEditPoints="1" noAdjustHandles="1" noChangeArrowheads="1" noChangeShapeType="1" noTextEdit="1"/>
              </p:cNvSpPr>
              <p:nvPr>
                <p:ph idx="1"/>
              </p:nvPr>
            </p:nvSpPr>
            <p:spPr>
              <a:xfrm>
                <a:off x="396240" y="1825625"/>
                <a:ext cx="5821680" cy="4351338"/>
              </a:xfrm>
              <a:blipFill>
                <a:blip r:embed="rId3"/>
                <a:stretch>
                  <a:fillRect l="-1089" t="-581"/>
                </a:stretch>
              </a:blipFill>
            </p:spPr>
            <p:txBody>
              <a:bodyPr/>
              <a:lstStyle/>
              <a:p>
                <a:r>
                  <a:rPr lang="en-AU">
                    <a:noFill/>
                  </a:rPr>
                  <a:t> </a:t>
                </a:r>
              </a:p>
            </p:txBody>
          </p:sp>
        </mc:Fallback>
      </mc:AlternateContent>
      <p:pic>
        <p:nvPicPr>
          <p:cNvPr id="5126" name="Picture 6">
            <a:extLst>
              <a:ext uri="{FF2B5EF4-FFF2-40B4-BE49-F238E27FC236}">
                <a16:creationId xmlns:a16="http://schemas.microsoft.com/office/drawing/2014/main" id="{BDE6C15A-865A-C04B-A4B5-6FF492E0C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320" y="0"/>
            <a:ext cx="5821680" cy="5821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BD45FD-6377-514D-9678-86082D864712}"/>
              </a:ext>
            </a:extLst>
          </p:cNvPr>
          <p:cNvSpPr txBox="1"/>
          <p:nvPr/>
        </p:nvSpPr>
        <p:spPr>
          <a:xfrm>
            <a:off x="7513320" y="5501640"/>
            <a:ext cx="3535680" cy="640080"/>
          </a:xfrm>
          <a:prstGeom prst="rect">
            <a:avLst/>
          </a:prstGeom>
          <a:noFill/>
        </p:spPr>
        <p:txBody>
          <a:bodyPr wrap="square" rtlCol="0">
            <a:spAutoFit/>
          </a:bodyPr>
          <a:lstStyle/>
          <a:p>
            <a:r>
              <a:rPr lang="en-AU" dirty="0"/>
              <a:t>Linear regression being fit with increasing number of observations</a:t>
            </a:r>
          </a:p>
        </p:txBody>
      </p:sp>
    </p:spTree>
    <p:extLst>
      <p:ext uri="{BB962C8B-B14F-4D97-AF65-F5344CB8AC3E}">
        <p14:creationId xmlns:p14="http://schemas.microsoft.com/office/powerpoint/2010/main" val="3155133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Primary goal: Generalisable predictive model </a:t>
            </a:r>
          </a:p>
        </p:txBody>
      </p:sp>
      <p:pic>
        <p:nvPicPr>
          <p:cNvPr id="4" name="Picture 2">
            <a:extLst>
              <a:ext uri="{FF2B5EF4-FFF2-40B4-BE49-F238E27FC236}">
                <a16:creationId xmlns:a16="http://schemas.microsoft.com/office/drawing/2014/main" id="{A54187A0-4E9C-EB4D-BD62-84CB5F307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120" y="1416049"/>
            <a:ext cx="5602288" cy="47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C2A5E767-0F9A-2A46-96EE-A1A6B3A43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0328" y="1416049"/>
            <a:ext cx="807720"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a:extLst>
              <a:ext uri="{FF2B5EF4-FFF2-40B4-BE49-F238E27FC236}">
                <a16:creationId xmlns:a16="http://schemas.microsoft.com/office/drawing/2014/main" id="{5D0E2494-EDBE-9540-AD8C-1DBCC5D4C526}"/>
              </a:ext>
            </a:extLst>
          </p:cNvPr>
          <p:cNvSpPr txBox="1">
            <a:spLocks noChangeArrowheads="1"/>
          </p:cNvSpPr>
          <p:nvPr/>
        </p:nvSpPr>
        <p:spPr bwMode="auto">
          <a:xfrm>
            <a:off x="152400" y="2975874"/>
            <a:ext cx="1752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rgbClr val="000000"/>
                </a:solidFill>
              </a:rPr>
              <a:t>Training set (labels known)</a:t>
            </a:r>
          </a:p>
        </p:txBody>
      </p:sp>
      <p:sp>
        <p:nvSpPr>
          <p:cNvPr id="7" name="TextBox 7">
            <a:extLst>
              <a:ext uri="{FF2B5EF4-FFF2-40B4-BE49-F238E27FC236}">
                <a16:creationId xmlns:a16="http://schemas.microsoft.com/office/drawing/2014/main" id="{08C5843A-EE4E-4F45-A106-FA5480320521}"/>
              </a:ext>
            </a:extLst>
          </p:cNvPr>
          <p:cNvSpPr txBox="1">
            <a:spLocks noChangeArrowheads="1"/>
          </p:cNvSpPr>
          <p:nvPr/>
        </p:nvSpPr>
        <p:spPr bwMode="auto">
          <a:xfrm>
            <a:off x="9374188" y="3622205"/>
            <a:ext cx="26654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dirty="0">
                <a:solidFill>
                  <a:srgbClr val="000000"/>
                </a:solidFill>
              </a:rPr>
              <a:t>Test set (labels unknown)</a:t>
            </a:r>
          </a:p>
        </p:txBody>
      </p:sp>
    </p:spTree>
    <p:extLst>
      <p:ext uri="{BB962C8B-B14F-4D97-AF65-F5344CB8AC3E}">
        <p14:creationId xmlns:p14="http://schemas.microsoft.com/office/powerpoint/2010/main" val="2350832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Problem: how to assess generalisability from available data </a:t>
            </a:r>
          </a:p>
        </p:txBody>
      </p:sp>
      <p:sp>
        <p:nvSpPr>
          <p:cNvPr id="3" name="Content Placeholder 2">
            <a:extLst>
              <a:ext uri="{FF2B5EF4-FFF2-40B4-BE49-F238E27FC236}">
                <a16:creationId xmlns:a16="http://schemas.microsoft.com/office/drawing/2014/main" id="{4B66C388-D86C-3E4D-8DE1-79B8C3564440}"/>
              </a:ext>
            </a:extLst>
          </p:cNvPr>
          <p:cNvSpPr>
            <a:spLocks noGrp="1"/>
          </p:cNvSpPr>
          <p:nvPr>
            <p:ph idx="1"/>
          </p:nvPr>
        </p:nvSpPr>
        <p:spPr/>
        <p:txBody>
          <a:bodyPr/>
          <a:lstStyle/>
          <a:p>
            <a:r>
              <a:rPr lang="en-AU" dirty="0"/>
              <a:t>We don’t have any future patients yet, how do we assess model performance?</a:t>
            </a:r>
          </a:p>
          <a:p>
            <a:pPr lvl="1"/>
            <a:r>
              <a:rPr lang="en-AU" dirty="0"/>
              <a:t>We hold-out some data and evaluate as if they are unseen. </a:t>
            </a:r>
          </a:p>
          <a:p>
            <a:pPr lvl="1"/>
            <a:endParaRPr lang="en-AU" dirty="0"/>
          </a:p>
          <a:p>
            <a:r>
              <a:rPr lang="en-AU" dirty="0"/>
              <a:t>If we have available data, want to use it to improve out model</a:t>
            </a:r>
          </a:p>
          <a:p>
            <a:pPr lvl="1"/>
            <a:r>
              <a:rPr lang="en-AU" dirty="0"/>
              <a:t>More data, better model</a:t>
            </a:r>
          </a:p>
          <a:p>
            <a:pPr lvl="1"/>
            <a:endParaRPr lang="en-AU" dirty="0"/>
          </a:p>
          <a:p>
            <a:r>
              <a:rPr lang="en-AU" b="1" dirty="0"/>
              <a:t>Mistakes are very common in this area! Talk more later in this workshop</a:t>
            </a:r>
          </a:p>
        </p:txBody>
      </p:sp>
    </p:spTree>
    <p:extLst>
      <p:ext uri="{BB962C8B-B14F-4D97-AF65-F5344CB8AC3E}">
        <p14:creationId xmlns:p14="http://schemas.microsoft.com/office/powerpoint/2010/main" val="3484447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CDBE-A193-3C4B-8DD2-63F41F2C04AC}"/>
              </a:ext>
            </a:extLst>
          </p:cNvPr>
          <p:cNvSpPr>
            <a:spLocks noGrp="1"/>
          </p:cNvSpPr>
          <p:nvPr>
            <p:ph type="title"/>
          </p:nvPr>
        </p:nvSpPr>
        <p:spPr/>
        <p:txBody>
          <a:bodyPr/>
          <a:lstStyle/>
          <a:p>
            <a:r>
              <a:rPr lang="en-AU" dirty="0"/>
              <a:t>Fitting a model in scikit-learn (</a:t>
            </a:r>
            <a:r>
              <a:rPr lang="en-AU" dirty="0" err="1"/>
              <a:t>sklearn</a:t>
            </a:r>
            <a:r>
              <a:rPr lang="en-AU" dirty="0"/>
              <a:t>)</a:t>
            </a:r>
          </a:p>
        </p:txBody>
      </p:sp>
      <p:sp>
        <p:nvSpPr>
          <p:cNvPr id="3" name="Content Placeholder 2">
            <a:extLst>
              <a:ext uri="{FF2B5EF4-FFF2-40B4-BE49-F238E27FC236}">
                <a16:creationId xmlns:a16="http://schemas.microsoft.com/office/drawing/2014/main" id="{C95588B3-96D1-C846-9A9A-8A049D5183C4}"/>
              </a:ext>
            </a:extLst>
          </p:cNvPr>
          <p:cNvSpPr>
            <a:spLocks noGrp="1"/>
          </p:cNvSpPr>
          <p:nvPr>
            <p:ph idx="1"/>
          </p:nvPr>
        </p:nvSpPr>
        <p:spPr/>
        <p:txBody>
          <a:bodyPr/>
          <a:lstStyle/>
          <a:p>
            <a:r>
              <a:rPr lang="en-AU" dirty="0"/>
              <a:t>Require a pandas </a:t>
            </a:r>
            <a:r>
              <a:rPr lang="en-AU" dirty="0" err="1"/>
              <a:t>DataFrame</a:t>
            </a:r>
            <a:r>
              <a:rPr lang="en-AU" dirty="0"/>
              <a:t> </a:t>
            </a:r>
            <a:r>
              <a:rPr lang="en-AU" dirty="0">
                <a:latin typeface="Courier New" panose="02070309020205020404" pitchFamily="49" charset="0"/>
                <a:cs typeface="Courier New" panose="02070309020205020404" pitchFamily="49" charset="0"/>
              </a:rPr>
              <a:t>X </a:t>
            </a:r>
            <a:r>
              <a:rPr lang="en-AU" dirty="0">
                <a:cs typeface="Courier New" panose="02070309020205020404" pitchFamily="49" charset="0"/>
              </a:rPr>
              <a:t>and a set of labels</a:t>
            </a:r>
            <a:r>
              <a:rPr lang="en-AU" dirty="0">
                <a:latin typeface="Courier New" panose="02070309020205020404" pitchFamily="49" charset="0"/>
                <a:cs typeface="Courier New" panose="02070309020205020404" pitchFamily="49" charset="0"/>
              </a:rPr>
              <a:t> y</a:t>
            </a:r>
          </a:p>
          <a:p>
            <a:endParaRPr lang="en-AU" dirty="0">
              <a:latin typeface="Courier New" panose="02070309020205020404" pitchFamily="49" charset="0"/>
              <a:cs typeface="Courier New" panose="02070309020205020404" pitchFamily="49" charset="0"/>
            </a:endParaRPr>
          </a:p>
          <a:p>
            <a:r>
              <a:rPr lang="en-AU" dirty="0">
                <a:cs typeface="Courier New" panose="02070309020205020404" pitchFamily="49" charset="0"/>
              </a:rPr>
              <a:t>Fit a model</a:t>
            </a:r>
          </a:p>
          <a:p>
            <a:pPr marL="0" indent="0">
              <a:buNone/>
            </a:pPr>
            <a:r>
              <a:rPr lang="en-AU" dirty="0" err="1">
                <a:latin typeface="Courier New" panose="02070309020205020404" pitchFamily="49" charset="0"/>
                <a:cs typeface="Courier New" panose="02070309020205020404" pitchFamily="49" charset="0"/>
              </a:rPr>
              <a:t>clf</a:t>
            </a:r>
            <a:r>
              <a:rPr lang="en-AU" dirty="0">
                <a:latin typeface="Courier New" panose="02070309020205020404" pitchFamily="49" charset="0"/>
                <a:cs typeface="Courier New" panose="02070309020205020404" pitchFamily="49" charset="0"/>
              </a:rPr>
              <a:t> = </a:t>
            </a:r>
            <a:r>
              <a:rPr lang="en-AU" dirty="0" err="1">
                <a:latin typeface="Courier New" panose="02070309020205020404" pitchFamily="49" charset="0"/>
                <a:cs typeface="Courier New" panose="02070309020205020404" pitchFamily="49" charset="0"/>
              </a:rPr>
              <a:t>LogisticRegression</a:t>
            </a:r>
            <a:r>
              <a:rPr lang="en-AU" dirty="0">
                <a:latin typeface="Courier New" panose="02070309020205020404" pitchFamily="49" charset="0"/>
                <a:cs typeface="Courier New" panose="02070309020205020404" pitchFamily="49" charset="0"/>
              </a:rPr>
              <a:t>()</a:t>
            </a:r>
          </a:p>
          <a:p>
            <a:pPr marL="0" indent="0">
              <a:buNone/>
            </a:pPr>
            <a:r>
              <a:rPr lang="en-AU" dirty="0" err="1">
                <a:latin typeface="Courier New" panose="02070309020205020404" pitchFamily="49" charset="0"/>
                <a:cs typeface="Courier New" panose="02070309020205020404" pitchFamily="49" charset="0"/>
              </a:rPr>
              <a:t>clf.fit</a:t>
            </a:r>
            <a:r>
              <a:rPr lang="en-AU" dirty="0">
                <a:latin typeface="Courier New" panose="02070309020205020404" pitchFamily="49" charset="0"/>
                <a:cs typeface="Courier New" panose="02070309020205020404" pitchFamily="49" charset="0"/>
              </a:rPr>
              <a:t>(</a:t>
            </a:r>
            <a:r>
              <a:rPr lang="en-AU" dirty="0" err="1">
                <a:latin typeface="Courier New" panose="02070309020205020404" pitchFamily="49" charset="0"/>
                <a:cs typeface="Courier New" panose="02070309020205020404" pitchFamily="49" charset="0"/>
              </a:rPr>
              <a:t>X,y</a:t>
            </a:r>
            <a:r>
              <a:rPr lang="en-AU" dirty="0">
                <a:latin typeface="Courier New" panose="02070309020205020404" pitchFamily="49" charset="0"/>
                <a:cs typeface="Courier New" panose="02070309020205020404" pitchFamily="49" charset="0"/>
              </a:rPr>
              <a:t>)</a:t>
            </a:r>
          </a:p>
          <a:p>
            <a:r>
              <a:rPr lang="en-AU" dirty="0">
                <a:cs typeface="Courier New" panose="02070309020205020404" pitchFamily="49" charset="0"/>
              </a:rPr>
              <a:t>Get label probabilities</a:t>
            </a:r>
          </a:p>
          <a:p>
            <a:pPr marL="0" indent="0">
              <a:buNone/>
            </a:pPr>
            <a:r>
              <a:rPr lang="en-AU" dirty="0" err="1">
                <a:latin typeface="Courier New" panose="02070309020205020404" pitchFamily="49" charset="0"/>
                <a:cs typeface="Courier New" panose="02070309020205020404" pitchFamily="49" charset="0"/>
              </a:rPr>
              <a:t>y_pred</a:t>
            </a:r>
            <a:r>
              <a:rPr lang="en-AU" dirty="0">
                <a:latin typeface="Courier New" panose="02070309020205020404" pitchFamily="49" charset="0"/>
                <a:cs typeface="Courier New" panose="02070309020205020404" pitchFamily="49" charset="0"/>
              </a:rPr>
              <a:t> = </a:t>
            </a:r>
            <a:r>
              <a:rPr lang="en-AU" dirty="0" err="1">
                <a:latin typeface="Courier New" panose="02070309020205020404" pitchFamily="49" charset="0"/>
                <a:cs typeface="Courier New" panose="02070309020205020404" pitchFamily="49" charset="0"/>
              </a:rPr>
              <a:t>clf.predict_proba</a:t>
            </a:r>
            <a:r>
              <a:rPr lang="en-AU" dirty="0">
                <a:latin typeface="Courier New" panose="02070309020205020404" pitchFamily="49" charset="0"/>
                <a:cs typeface="Courier New" panose="02070309020205020404" pitchFamily="49" charset="0"/>
              </a:rPr>
              <a:t>(X)[:,1]</a:t>
            </a:r>
          </a:p>
        </p:txBody>
      </p:sp>
    </p:spTree>
    <p:extLst>
      <p:ext uri="{BB962C8B-B14F-4D97-AF65-F5344CB8AC3E}">
        <p14:creationId xmlns:p14="http://schemas.microsoft.com/office/powerpoint/2010/main" val="3049606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1</a:t>
            </a:r>
            <a:endParaRPr lang="en-AU" dirty="0"/>
          </a:p>
        </p:txBody>
      </p:sp>
    </p:spTree>
    <p:extLst>
      <p:ext uri="{BB962C8B-B14F-4D97-AF65-F5344CB8AC3E}">
        <p14:creationId xmlns:p14="http://schemas.microsoft.com/office/powerpoint/2010/main" val="3622225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Problem scenario for exploration</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02920" y="1384189"/>
            <a:ext cx="10850880" cy="2834640"/>
          </a:xfrm>
        </p:spPr>
        <p:txBody>
          <a:bodyPr>
            <a:normAutofit fontScale="85000" lnSpcReduction="20000"/>
          </a:bodyPr>
          <a:lstStyle/>
          <a:p>
            <a:pPr lvl="1"/>
            <a:r>
              <a:rPr lang="en-AU" sz="2800" b="1" dirty="0"/>
              <a:t>Goal</a:t>
            </a:r>
            <a:r>
              <a:rPr lang="en-AU" sz="2800" dirty="0"/>
              <a:t>: predict binary diabetes progression in 1 year’s time</a:t>
            </a:r>
          </a:p>
          <a:p>
            <a:pPr lvl="2"/>
            <a:r>
              <a:rPr lang="en-AU" sz="2400" dirty="0"/>
              <a:t>Have you progressed or not</a:t>
            </a:r>
          </a:p>
          <a:p>
            <a:pPr marL="914400" lvl="2" indent="0">
              <a:buNone/>
            </a:pPr>
            <a:endParaRPr lang="en-AU" sz="2400" dirty="0"/>
          </a:p>
          <a:p>
            <a:pPr lvl="1"/>
            <a:r>
              <a:rPr lang="en-AU" sz="2800" dirty="0"/>
              <a:t>Two datasets: </a:t>
            </a:r>
          </a:p>
          <a:p>
            <a:pPr lvl="2"/>
            <a:r>
              <a:rPr lang="en-AU" sz="2400" dirty="0"/>
              <a:t>442 real individuals</a:t>
            </a:r>
          </a:p>
          <a:p>
            <a:pPr lvl="2"/>
            <a:r>
              <a:rPr lang="en-AU" sz="2400" dirty="0"/>
              <a:t>1000 (default) simulated individuals – we use as external validation</a:t>
            </a:r>
          </a:p>
          <a:p>
            <a:pPr lvl="2"/>
            <a:endParaRPr lang="en-AU" sz="2400" dirty="0"/>
          </a:p>
          <a:p>
            <a:pPr lvl="1"/>
            <a:r>
              <a:rPr lang="en-AU" sz="2800" dirty="0"/>
              <a:t>Available covariates: 10 real + unlimited simulated</a:t>
            </a:r>
          </a:p>
        </p:txBody>
      </p:sp>
      <p:sp>
        <p:nvSpPr>
          <p:cNvPr id="4" name="Content Placeholder 2">
            <a:extLst>
              <a:ext uri="{FF2B5EF4-FFF2-40B4-BE49-F238E27FC236}">
                <a16:creationId xmlns:a16="http://schemas.microsoft.com/office/drawing/2014/main" id="{E08191AB-1F42-804A-8579-A0C3BA203A57}"/>
              </a:ext>
            </a:extLst>
          </p:cNvPr>
          <p:cNvSpPr txBox="1">
            <a:spLocks/>
          </p:cNvSpPr>
          <p:nvPr/>
        </p:nvSpPr>
        <p:spPr>
          <a:xfrm>
            <a:off x="1278173" y="3947820"/>
            <a:ext cx="2896263"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AU" b="1" dirty="0"/>
              <a:t>Patient info:</a:t>
            </a:r>
          </a:p>
          <a:p>
            <a:pPr lvl="1"/>
            <a:r>
              <a:rPr lang="en-AU" dirty="0"/>
              <a:t>Age </a:t>
            </a:r>
          </a:p>
          <a:p>
            <a:pPr lvl="1"/>
            <a:r>
              <a:rPr lang="en-AU" dirty="0"/>
              <a:t>Sex</a:t>
            </a:r>
          </a:p>
          <a:p>
            <a:pPr lvl="1"/>
            <a:r>
              <a:rPr lang="en-AU" dirty="0"/>
              <a:t>BMI</a:t>
            </a:r>
          </a:p>
          <a:p>
            <a:pPr lvl="1"/>
            <a:r>
              <a:rPr lang="en-AU" dirty="0"/>
              <a:t>Blood pressure</a:t>
            </a:r>
          </a:p>
        </p:txBody>
      </p:sp>
      <p:sp>
        <p:nvSpPr>
          <p:cNvPr id="5" name="Content Placeholder 2">
            <a:extLst>
              <a:ext uri="{FF2B5EF4-FFF2-40B4-BE49-F238E27FC236}">
                <a16:creationId xmlns:a16="http://schemas.microsoft.com/office/drawing/2014/main" id="{EBFDD8B0-2A52-014B-B9A9-52DD23F7A290}"/>
              </a:ext>
            </a:extLst>
          </p:cNvPr>
          <p:cNvSpPr txBox="1">
            <a:spLocks/>
          </p:cNvSpPr>
          <p:nvPr/>
        </p:nvSpPr>
        <p:spPr>
          <a:xfrm>
            <a:off x="4724400" y="3931919"/>
            <a:ext cx="3185160"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AU" dirty="0"/>
          </a:p>
        </p:txBody>
      </p:sp>
      <p:sp>
        <p:nvSpPr>
          <p:cNvPr id="6" name="Content Placeholder 2">
            <a:extLst>
              <a:ext uri="{FF2B5EF4-FFF2-40B4-BE49-F238E27FC236}">
                <a16:creationId xmlns:a16="http://schemas.microsoft.com/office/drawing/2014/main" id="{DC2F7673-97E1-104B-86F7-B890236957EF}"/>
              </a:ext>
            </a:extLst>
          </p:cNvPr>
          <p:cNvSpPr txBox="1">
            <a:spLocks/>
          </p:cNvSpPr>
          <p:nvPr/>
        </p:nvSpPr>
        <p:spPr>
          <a:xfrm>
            <a:off x="4174436" y="3947820"/>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Blood measures</a:t>
            </a:r>
          </a:p>
          <a:p>
            <a:r>
              <a:rPr lang="en-AU" sz="2400" dirty="0"/>
              <a:t>Total cholesterol</a:t>
            </a:r>
          </a:p>
          <a:p>
            <a:r>
              <a:rPr lang="en-AU" sz="2400" dirty="0"/>
              <a:t>Low/high-density lipoproteins (HDL/LDL). </a:t>
            </a:r>
          </a:p>
          <a:p>
            <a:r>
              <a:rPr lang="en-AU" sz="2400" dirty="0"/>
              <a:t>Blood sugar levels</a:t>
            </a:r>
          </a:p>
          <a:p>
            <a:r>
              <a:rPr lang="en-AU" sz="2400" dirty="0"/>
              <a:t>Serum triglycerides level</a:t>
            </a:r>
          </a:p>
        </p:txBody>
      </p:sp>
      <p:sp>
        <p:nvSpPr>
          <p:cNvPr id="7" name="Content Placeholder 2">
            <a:extLst>
              <a:ext uri="{FF2B5EF4-FFF2-40B4-BE49-F238E27FC236}">
                <a16:creationId xmlns:a16="http://schemas.microsoft.com/office/drawing/2014/main" id="{6C55E4DB-F8AF-A14E-A5B9-B73D85ABCFD0}"/>
              </a:ext>
            </a:extLst>
          </p:cNvPr>
          <p:cNvSpPr txBox="1">
            <a:spLocks/>
          </p:cNvSpPr>
          <p:nvPr/>
        </p:nvSpPr>
        <p:spPr>
          <a:xfrm>
            <a:off x="7759151" y="3963721"/>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Simulated</a:t>
            </a:r>
          </a:p>
          <a:p>
            <a:r>
              <a:rPr lang="en-AU" sz="2400" dirty="0"/>
              <a:t>Just noise!</a:t>
            </a:r>
          </a:p>
        </p:txBody>
      </p:sp>
    </p:spTree>
    <p:extLst>
      <p:ext uri="{BB962C8B-B14F-4D97-AF65-F5344CB8AC3E}">
        <p14:creationId xmlns:p14="http://schemas.microsoft.com/office/powerpoint/2010/main" val="3090768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pPr marL="342900" indent="-342900">
              <a:buFont typeface="Arial" panose="020B0604020202020204" pitchFamily="34" charset="0"/>
              <a:buChar char="•"/>
            </a:pPr>
            <a:r>
              <a:rPr lang="en-AU" dirty="0"/>
              <a:t>Explore the diabetes dataset</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Fit a model on some real data</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Evaluate performance</a:t>
            </a:r>
          </a:p>
        </p:txBody>
      </p:sp>
    </p:spTree>
    <p:extLst>
      <p:ext uri="{BB962C8B-B14F-4D97-AF65-F5344CB8AC3E}">
        <p14:creationId xmlns:p14="http://schemas.microsoft.com/office/powerpoint/2010/main" val="1731026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Observed that its easy for model performance on one dataset not to match performance on another	</a:t>
            </a:r>
          </a:p>
          <a:p>
            <a:pPr lvl="1"/>
            <a:r>
              <a:rPr lang="en-AU" dirty="0"/>
              <a:t>Occurs more as number of features increases</a:t>
            </a:r>
          </a:p>
          <a:p>
            <a:pPr lvl="1"/>
            <a:r>
              <a:rPr lang="en-AU" dirty="0"/>
              <a:t>Occurs less as the number of observations increases</a:t>
            </a:r>
          </a:p>
          <a:p>
            <a:pPr marL="457200" lvl="1" indent="0">
              <a:buNone/>
            </a:pPr>
            <a:endParaRPr lang="en-AU" dirty="0"/>
          </a:p>
          <a:p>
            <a:r>
              <a:rPr lang="en-AU" dirty="0"/>
              <a:t>Lots of complications, even in a small dataset</a:t>
            </a:r>
          </a:p>
          <a:p>
            <a:endParaRPr lang="en-AU" dirty="0"/>
          </a:p>
          <a:p>
            <a:r>
              <a:rPr lang="en-AU" dirty="0"/>
              <a:t>Both are common situations in bioinformatics and clinical applications</a:t>
            </a:r>
          </a:p>
          <a:p>
            <a:endParaRPr lang="en-AU" dirty="0"/>
          </a:p>
          <a:p>
            <a:endParaRPr lang="en-AU" dirty="0"/>
          </a:p>
          <a:p>
            <a:pPr lvl="1"/>
            <a:endParaRPr lang="en-AU" dirty="0"/>
          </a:p>
          <a:p>
            <a:endParaRPr lang="en-AU"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2403672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23B6C-828A-D54A-861E-5898B085B484}"/>
              </a:ext>
            </a:extLst>
          </p:cNvPr>
          <p:cNvSpPr>
            <a:spLocks noGrp="1"/>
          </p:cNvSpPr>
          <p:nvPr>
            <p:ph type="title"/>
          </p:nvPr>
        </p:nvSpPr>
        <p:spPr/>
        <p:txBody>
          <a:bodyPr/>
          <a:lstStyle/>
          <a:p>
            <a:r>
              <a:rPr lang="en-AU" dirty="0"/>
              <a:t>Introduction</a:t>
            </a:r>
          </a:p>
        </p:txBody>
      </p:sp>
      <p:pic>
        <p:nvPicPr>
          <p:cNvPr id="5" name="Content Placeholder 4" descr="A person smiling for the camera&#10;&#10;Description automatically generated with medium confidence">
            <a:extLst>
              <a:ext uri="{FF2B5EF4-FFF2-40B4-BE49-F238E27FC236}">
                <a16:creationId xmlns:a16="http://schemas.microsoft.com/office/drawing/2014/main" id="{CBDAFE65-B971-394A-9BAC-8110E0592701}"/>
              </a:ext>
            </a:extLst>
          </p:cNvPr>
          <p:cNvPicPr>
            <a:picLocks noGrp="1" noChangeAspect="1"/>
          </p:cNvPicPr>
          <p:nvPr>
            <p:ph sz="half" idx="1"/>
          </p:nvPr>
        </p:nvPicPr>
        <p:blipFill>
          <a:blip r:embed="rId2"/>
          <a:stretch>
            <a:fillRect/>
          </a:stretch>
        </p:blipFill>
        <p:spPr>
          <a:xfrm>
            <a:off x="6630493" y="1511784"/>
            <a:ext cx="3257847" cy="4351338"/>
          </a:xfrm>
        </p:spPr>
      </p:pic>
      <p:sp>
        <p:nvSpPr>
          <p:cNvPr id="6" name="Content Placeholder 5">
            <a:extLst>
              <a:ext uri="{FF2B5EF4-FFF2-40B4-BE49-F238E27FC236}">
                <a16:creationId xmlns:a16="http://schemas.microsoft.com/office/drawing/2014/main" id="{2D1099BB-E2DE-1D4B-B68A-4930B5BC6EEF}"/>
              </a:ext>
            </a:extLst>
          </p:cNvPr>
          <p:cNvSpPr>
            <a:spLocks noGrp="1"/>
          </p:cNvSpPr>
          <p:nvPr>
            <p:ph sz="half" idx="2"/>
          </p:nvPr>
        </p:nvSpPr>
        <p:spPr>
          <a:xfrm>
            <a:off x="838200" y="1825625"/>
            <a:ext cx="5181600" cy="4351338"/>
          </a:xfrm>
        </p:spPr>
        <p:txBody>
          <a:bodyPr/>
          <a:lstStyle/>
          <a:p>
            <a:pPr marL="342900" indent="-342900">
              <a:buFont typeface="Arial" panose="020B0604020202020204" pitchFamily="34" charset="0"/>
              <a:buChar char="•"/>
            </a:pPr>
            <a:r>
              <a:rPr lang="en-AU" dirty="0"/>
              <a:t>Benjamin Goudey</a:t>
            </a:r>
          </a:p>
          <a:p>
            <a:pPr marL="342900" indent="-342900">
              <a:buFont typeface="Arial" panose="020B0604020202020204" pitchFamily="34" charset="0"/>
              <a:buChar char="•"/>
            </a:pPr>
            <a:r>
              <a:rPr lang="en-AU" dirty="0"/>
              <a:t>PhD in genomics and machine learning</a:t>
            </a:r>
          </a:p>
          <a:p>
            <a:pPr marL="342900" indent="-342900">
              <a:buFont typeface="Arial" panose="020B0604020202020204" pitchFamily="34" charset="0"/>
              <a:buChar char="•"/>
            </a:pPr>
            <a:r>
              <a:rPr lang="en-AU" dirty="0"/>
              <a:t>Worked for IBM Research for 7 years</a:t>
            </a:r>
          </a:p>
          <a:p>
            <a:pPr lvl="2">
              <a:buFont typeface="Courier New" panose="02070309020205020404" pitchFamily="49" charset="0"/>
              <a:buChar char="o"/>
            </a:pPr>
            <a:r>
              <a:rPr lang="en-AU" dirty="0"/>
              <a:t>Healthcare research</a:t>
            </a:r>
          </a:p>
          <a:p>
            <a:pPr lvl="2">
              <a:buFont typeface="Courier New" panose="02070309020205020404" pitchFamily="49" charset="0"/>
              <a:buChar char="o"/>
            </a:pPr>
            <a:r>
              <a:rPr lang="en-AU" dirty="0"/>
              <a:t>Data science</a:t>
            </a:r>
          </a:p>
          <a:p>
            <a:pPr lvl="2">
              <a:buFont typeface="Courier New" panose="02070309020205020404" pitchFamily="49" charset="0"/>
              <a:buChar char="o"/>
            </a:pPr>
            <a:r>
              <a:rPr lang="en-AU" dirty="0"/>
              <a:t>Consulting</a:t>
            </a:r>
          </a:p>
          <a:p>
            <a:pPr marL="342900" indent="-342900">
              <a:buFont typeface="Arial" panose="020B0604020202020204" pitchFamily="34" charset="0"/>
              <a:buChar char="•"/>
            </a:pPr>
            <a:r>
              <a:rPr lang="en-AU" dirty="0"/>
              <a:t>Now in CIS</a:t>
            </a:r>
          </a:p>
        </p:txBody>
      </p:sp>
    </p:spTree>
    <p:extLst>
      <p:ext uri="{BB962C8B-B14F-4D97-AF65-F5344CB8AC3E}">
        <p14:creationId xmlns:p14="http://schemas.microsoft.com/office/powerpoint/2010/main" val="1749007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2: Models and evaluation frameworks</a:t>
            </a:r>
          </a:p>
        </p:txBody>
      </p:sp>
    </p:spTree>
    <p:extLst>
      <p:ext uri="{BB962C8B-B14F-4D97-AF65-F5344CB8AC3E}">
        <p14:creationId xmlns:p14="http://schemas.microsoft.com/office/powerpoint/2010/main" val="168701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dirty="0"/>
              <a:t>Measuring predictive performance</a:t>
            </a:r>
          </a:p>
          <a:p>
            <a:pPr marL="342900" indent="-342900">
              <a:buFont typeface="Arial" panose="020B0604020202020204" pitchFamily="34" charset="0"/>
              <a:buChar char="•"/>
            </a:pPr>
            <a:r>
              <a:rPr lang="en-AU" dirty="0"/>
              <a:t>World’s fastest tour of machine learning </a:t>
            </a:r>
            <a:r>
              <a:rPr lang="en-AU" dirty="0" err="1"/>
              <a:t>modelsA</a:t>
            </a:r>
            <a:r>
              <a:rPr lang="en-AU" dirty="0"/>
              <a:t> crash course in types of classifiers</a:t>
            </a:r>
          </a:p>
          <a:p>
            <a:pPr marL="342900" indent="-342900">
              <a:buFont typeface="Arial" panose="020B0604020202020204" pitchFamily="34" charset="0"/>
              <a:buChar char="•"/>
            </a:pPr>
            <a:r>
              <a:rPr lang="en-AU" dirty="0"/>
              <a:t>Overfitting</a:t>
            </a:r>
          </a:p>
          <a:p>
            <a:pPr marL="342900" indent="-342900">
              <a:buFont typeface="Arial" panose="020B0604020202020204" pitchFamily="34" charset="0"/>
              <a:buChar char="•"/>
            </a:pPr>
            <a:r>
              <a:rPr lang="en-AU" dirty="0"/>
              <a:t>Evaluation frameworks</a:t>
            </a:r>
          </a:p>
        </p:txBody>
      </p:sp>
    </p:spTree>
    <p:extLst>
      <p:ext uri="{BB962C8B-B14F-4D97-AF65-F5344CB8AC3E}">
        <p14:creationId xmlns:p14="http://schemas.microsoft.com/office/powerpoint/2010/main" val="515455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195B-2D8D-124D-BBFC-13B0757B6B3F}"/>
              </a:ext>
            </a:extLst>
          </p:cNvPr>
          <p:cNvSpPr>
            <a:spLocks noGrp="1"/>
          </p:cNvSpPr>
          <p:nvPr>
            <p:ph type="title"/>
          </p:nvPr>
        </p:nvSpPr>
        <p:spPr/>
        <p:txBody>
          <a:bodyPr/>
          <a:lstStyle/>
          <a:p>
            <a:r>
              <a:rPr lang="en-AU" dirty="0"/>
              <a:t>Measuring discrimination</a:t>
            </a:r>
          </a:p>
        </p:txBody>
      </p:sp>
      <p:sp>
        <p:nvSpPr>
          <p:cNvPr id="3" name="Content Placeholder 2">
            <a:extLst>
              <a:ext uri="{FF2B5EF4-FFF2-40B4-BE49-F238E27FC236}">
                <a16:creationId xmlns:a16="http://schemas.microsoft.com/office/drawing/2014/main" id="{F7D28DA1-9724-8C44-B0CC-ECA2BB36A029}"/>
              </a:ext>
            </a:extLst>
          </p:cNvPr>
          <p:cNvSpPr>
            <a:spLocks noGrp="1"/>
          </p:cNvSpPr>
          <p:nvPr>
            <p:ph idx="1"/>
          </p:nvPr>
        </p:nvSpPr>
        <p:spPr>
          <a:xfrm>
            <a:off x="838200" y="1825625"/>
            <a:ext cx="6187440" cy="4351338"/>
          </a:xfrm>
        </p:spPr>
        <p:txBody>
          <a:bodyPr>
            <a:normAutofit/>
          </a:bodyPr>
          <a:lstStyle/>
          <a:p>
            <a:pPr marL="0" indent="0">
              <a:buNone/>
            </a:pPr>
            <a:r>
              <a:rPr lang="en-AU" dirty="0"/>
              <a:t>Imagine a classifier that outputs a binary decision (true/false)</a:t>
            </a:r>
          </a:p>
          <a:p>
            <a:endParaRPr lang="en-AU" dirty="0"/>
          </a:p>
          <a:p>
            <a:pPr marL="0" indent="0">
              <a:buNone/>
            </a:pPr>
            <a:r>
              <a:rPr lang="en-AU" dirty="0"/>
              <a:t>True positive rate</a:t>
            </a:r>
          </a:p>
          <a:p>
            <a:r>
              <a:rPr lang="en-AU" sz="2400" dirty="0"/>
              <a:t>Proportion of positives </a:t>
            </a:r>
            <a:r>
              <a:rPr lang="en-AU" sz="2400" b="1" dirty="0"/>
              <a:t>correctly</a:t>
            </a:r>
            <a:r>
              <a:rPr lang="en-AU" sz="2400" dirty="0"/>
              <a:t> identified</a:t>
            </a:r>
          </a:p>
          <a:p>
            <a:pPr marL="0" indent="0">
              <a:buNone/>
            </a:pPr>
            <a:r>
              <a:rPr lang="en-AU" dirty="0"/>
              <a:t>False positive rate</a:t>
            </a:r>
          </a:p>
          <a:p>
            <a:r>
              <a:rPr lang="en-AU" sz="2400" dirty="0"/>
              <a:t>Proportion of negatives </a:t>
            </a:r>
            <a:r>
              <a:rPr lang="en-AU" sz="2400" b="1" dirty="0"/>
              <a:t>incorrectly</a:t>
            </a:r>
            <a:r>
              <a:rPr lang="en-AU" sz="2400" dirty="0"/>
              <a:t> identified</a:t>
            </a:r>
          </a:p>
          <a:p>
            <a:pPr marL="0" indent="0">
              <a:buNone/>
            </a:pPr>
            <a:endParaRPr lang="en-AU" dirty="0"/>
          </a:p>
        </p:txBody>
      </p:sp>
      <p:pic>
        <p:nvPicPr>
          <p:cNvPr id="7172" name="Picture 4">
            <a:extLst>
              <a:ext uri="{FF2B5EF4-FFF2-40B4-BE49-F238E27FC236}">
                <a16:creationId xmlns:a16="http://schemas.microsoft.com/office/drawing/2014/main" id="{988EB724-947B-424A-B987-4A2549E955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667"/>
          <a:stretch/>
        </p:blipFill>
        <p:spPr bwMode="auto">
          <a:xfrm>
            <a:off x="7025640" y="681037"/>
            <a:ext cx="4415790" cy="52476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89D185-027C-B74D-B06F-01E467064629}"/>
              </a:ext>
            </a:extLst>
          </p:cNvPr>
          <p:cNvSpPr txBox="1"/>
          <p:nvPr/>
        </p:nvSpPr>
        <p:spPr>
          <a:xfrm>
            <a:off x="6004560" y="5928668"/>
            <a:ext cx="6187440" cy="954107"/>
          </a:xfrm>
          <a:prstGeom prst="rect">
            <a:avLst/>
          </a:prstGeom>
          <a:noFill/>
        </p:spPr>
        <p:txBody>
          <a:bodyPr wrap="square" rtlCol="0">
            <a:spAutoFit/>
          </a:bodyPr>
          <a:lstStyle/>
          <a:p>
            <a:r>
              <a:rPr lang="en-AU" sz="1600" dirty="0"/>
              <a:t>By </a:t>
            </a:r>
            <a:r>
              <a:rPr lang="en-AU" sz="1600" dirty="0" err="1"/>
              <a:t>FeanDoe</a:t>
            </a:r>
            <a:r>
              <a:rPr lang="en-AU" sz="1600" dirty="0"/>
              <a:t> - Modified version from </a:t>
            </a:r>
            <a:r>
              <a:rPr lang="en-AU" sz="1600" dirty="0" err="1"/>
              <a:t>Walber</a:t>
            </a:r>
            <a:r>
              <a:rPr lang="en-AU" sz="1600" dirty="0"/>
              <a:t>&amp;#039;s </a:t>
            </a:r>
            <a:br>
              <a:rPr lang="en-AU" sz="1600" dirty="0"/>
            </a:br>
            <a:r>
              <a:rPr lang="en-AU" sz="1600" dirty="0"/>
              <a:t>Precision and Recall </a:t>
            </a:r>
            <a:br>
              <a:rPr lang="en-AU" dirty="0"/>
            </a:br>
            <a:r>
              <a:rPr lang="en-AU" sz="1200" dirty="0"/>
              <a:t>https://</a:t>
            </a:r>
            <a:r>
              <a:rPr lang="en-AU" sz="1200" dirty="0" err="1"/>
              <a:t>commons.wikimedia.org</a:t>
            </a:r>
            <a:r>
              <a:rPr lang="en-AU" sz="1200" dirty="0"/>
              <a:t>/wiki/</a:t>
            </a:r>
            <a:r>
              <a:rPr lang="en-AU" sz="1200" dirty="0" err="1"/>
              <a:t>File:Precisionrecall.svg</a:t>
            </a:r>
            <a:r>
              <a:rPr lang="en-AU" sz="1200" dirty="0"/>
              <a:t>,  CC BY-SA 4.0, </a:t>
            </a:r>
            <a:br>
              <a:rPr lang="en-AU" sz="1200" dirty="0"/>
            </a:br>
            <a:r>
              <a:rPr lang="en-AU" sz="1200" dirty="0"/>
              <a:t>https://</a:t>
            </a:r>
            <a:r>
              <a:rPr lang="en-AU" sz="1200" dirty="0" err="1"/>
              <a:t>commons.wikimedia.org</a:t>
            </a:r>
            <a:r>
              <a:rPr lang="en-AU" sz="1200" dirty="0"/>
              <a:t>/w/</a:t>
            </a:r>
            <a:r>
              <a:rPr lang="en-AU" sz="1200" dirty="0" err="1"/>
              <a:t>index.php?curid</a:t>
            </a:r>
            <a:r>
              <a:rPr lang="en-AU" sz="1200" dirty="0"/>
              <a:t>=94134880</a:t>
            </a:r>
            <a:endParaRPr lang="en-AU" dirty="0"/>
          </a:p>
        </p:txBody>
      </p:sp>
    </p:spTree>
    <p:extLst>
      <p:ext uri="{BB962C8B-B14F-4D97-AF65-F5344CB8AC3E}">
        <p14:creationId xmlns:p14="http://schemas.microsoft.com/office/powerpoint/2010/main" val="1513764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D544-F933-A7AD-08E4-41689C8201F9}"/>
              </a:ext>
            </a:extLst>
          </p:cNvPr>
          <p:cNvSpPr>
            <a:spLocks noGrp="1"/>
          </p:cNvSpPr>
          <p:nvPr>
            <p:ph type="title"/>
          </p:nvPr>
        </p:nvSpPr>
        <p:spPr/>
        <p:txBody>
          <a:bodyPr/>
          <a:lstStyle/>
          <a:p>
            <a:r>
              <a:rPr lang="en-AU" dirty="0"/>
              <a:t>Accuracy</a:t>
            </a:r>
          </a:p>
        </p:txBody>
      </p:sp>
      <p:sp>
        <p:nvSpPr>
          <p:cNvPr id="3" name="Content Placeholder 2">
            <a:extLst>
              <a:ext uri="{FF2B5EF4-FFF2-40B4-BE49-F238E27FC236}">
                <a16:creationId xmlns:a16="http://schemas.microsoft.com/office/drawing/2014/main" id="{71DC27EB-2CE8-4181-B2C0-20E8565C09AA}"/>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2877578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70E2-14F7-274C-B80E-9358B2F69571}"/>
              </a:ext>
            </a:extLst>
          </p:cNvPr>
          <p:cNvSpPr>
            <a:spLocks noGrp="1"/>
          </p:cNvSpPr>
          <p:nvPr>
            <p:ph type="title"/>
          </p:nvPr>
        </p:nvSpPr>
        <p:spPr>
          <a:xfrm>
            <a:off x="426720" y="258445"/>
            <a:ext cx="11978640" cy="1325563"/>
          </a:xfrm>
        </p:spPr>
        <p:txBody>
          <a:bodyPr>
            <a:normAutofit/>
          </a:bodyPr>
          <a:lstStyle/>
          <a:p>
            <a:r>
              <a:rPr lang="en-AU" sz="3600" dirty="0"/>
              <a:t>Receiver operating characteristic curve (ROC) </a:t>
            </a:r>
            <a:br>
              <a:rPr lang="en-AU" sz="3600" dirty="0"/>
            </a:br>
            <a:r>
              <a:rPr lang="en-AU" sz="3600" dirty="0"/>
              <a:t>and area under curves (AUC)</a:t>
            </a:r>
          </a:p>
        </p:txBody>
      </p:sp>
      <p:pic>
        <p:nvPicPr>
          <p:cNvPr id="6146" name="Picture 2">
            <a:extLst>
              <a:ext uri="{FF2B5EF4-FFF2-40B4-BE49-F238E27FC236}">
                <a16:creationId xmlns:a16="http://schemas.microsoft.com/office/drawing/2014/main" id="{6405D262-C756-DC43-A117-67F2FDC07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20" y="2168684"/>
            <a:ext cx="8342312" cy="41711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D8214E-E9AC-1344-9F52-9DE2BAAE334B}"/>
              </a:ext>
            </a:extLst>
          </p:cNvPr>
          <p:cNvSpPr txBox="1"/>
          <p:nvPr/>
        </p:nvSpPr>
        <p:spPr>
          <a:xfrm>
            <a:off x="1112520" y="6339840"/>
            <a:ext cx="8658268" cy="369332"/>
          </a:xfrm>
          <a:prstGeom prst="rect">
            <a:avLst/>
          </a:prstGeom>
          <a:noFill/>
        </p:spPr>
        <p:txBody>
          <a:bodyPr wrap="none" rtlCol="0">
            <a:spAutoFit/>
          </a:bodyPr>
          <a:lstStyle/>
          <a:p>
            <a:r>
              <a:rPr lang="en-AU" dirty="0"/>
              <a:t>https://</a:t>
            </a:r>
            <a:r>
              <a:rPr lang="en-AU" dirty="0" err="1"/>
              <a:t>paulvanderlaken.com</a:t>
            </a:r>
            <a:r>
              <a:rPr lang="en-AU" dirty="0"/>
              <a:t>/2019/08/16/roc-</a:t>
            </a:r>
            <a:r>
              <a:rPr lang="en-AU" dirty="0" err="1"/>
              <a:t>auc</a:t>
            </a:r>
            <a:r>
              <a:rPr lang="en-AU" dirty="0"/>
              <a:t>-precision-and-recall-visually-explained/</a:t>
            </a:r>
          </a:p>
        </p:txBody>
      </p:sp>
      <p:sp>
        <p:nvSpPr>
          <p:cNvPr id="8" name="Content Placeholder 2">
            <a:extLst>
              <a:ext uri="{FF2B5EF4-FFF2-40B4-BE49-F238E27FC236}">
                <a16:creationId xmlns:a16="http://schemas.microsoft.com/office/drawing/2014/main" id="{512EBCF0-E764-AE44-94E9-1B9018931CB6}"/>
              </a:ext>
            </a:extLst>
          </p:cNvPr>
          <p:cNvSpPr>
            <a:spLocks noGrp="1"/>
          </p:cNvSpPr>
          <p:nvPr>
            <p:ph idx="1"/>
          </p:nvPr>
        </p:nvSpPr>
        <p:spPr>
          <a:xfrm>
            <a:off x="426720" y="1507014"/>
            <a:ext cx="10713720" cy="369332"/>
          </a:xfrm>
        </p:spPr>
        <p:txBody>
          <a:bodyPr>
            <a:normAutofit fontScale="92500" lnSpcReduction="10000"/>
          </a:bodyPr>
          <a:lstStyle/>
          <a:p>
            <a:pPr marL="0" indent="0">
              <a:buNone/>
            </a:pPr>
            <a:r>
              <a:rPr lang="en-AU" dirty="0"/>
              <a:t>Imagine a classifier that outputs a scores. How do we evaluate?</a:t>
            </a:r>
          </a:p>
        </p:txBody>
      </p:sp>
    </p:spTree>
    <p:extLst>
      <p:ext uri="{BB962C8B-B14F-4D97-AF65-F5344CB8AC3E}">
        <p14:creationId xmlns:p14="http://schemas.microsoft.com/office/powerpoint/2010/main" val="3300562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dirty="0"/>
              <a:t>A 4 minutes tour of machine learning models</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815477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Linear (or Logistic) regression</a:t>
            </a:r>
          </a:p>
        </p:txBody>
      </p:sp>
      <p:sp>
        <p:nvSpPr>
          <p:cNvPr id="5" name="TextBox 4">
            <a:extLst>
              <a:ext uri="{FF2B5EF4-FFF2-40B4-BE49-F238E27FC236}">
                <a16:creationId xmlns:a16="http://schemas.microsoft.com/office/drawing/2014/main" id="{091C13F7-95C5-FE4C-827E-DBE48379D445}"/>
              </a:ext>
            </a:extLst>
          </p:cNvPr>
          <p:cNvSpPr txBox="1"/>
          <p:nvPr/>
        </p:nvSpPr>
        <p:spPr>
          <a:xfrm>
            <a:off x="3051313" y="3244334"/>
            <a:ext cx="6102626" cy="369332"/>
          </a:xfrm>
          <a:prstGeom prst="rect">
            <a:avLst/>
          </a:prstGeom>
          <a:noFill/>
        </p:spPr>
        <p:txBody>
          <a:bodyPr wrap="square">
            <a:spAutoFit/>
          </a:bodyPr>
          <a:lstStyle/>
          <a:p>
            <a:endParaRPr lang="en-AU" dirty="0"/>
          </a:p>
        </p:txBody>
      </p:sp>
      <p:pic>
        <p:nvPicPr>
          <p:cNvPr id="9222" name="Picture 6">
            <a:extLst>
              <a:ext uri="{FF2B5EF4-FFF2-40B4-BE49-F238E27FC236}">
                <a16:creationId xmlns:a16="http://schemas.microsoft.com/office/drawing/2014/main" id="{7F6ED2FC-43EF-574D-AE99-DB61106A6E8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53792"/>
          <a:stretch/>
        </p:blipFill>
        <p:spPr bwMode="auto">
          <a:xfrm>
            <a:off x="7430328" y="365125"/>
            <a:ext cx="3447222" cy="33613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C56D82-F0CA-0A49-A132-E512B2F8DF90}"/>
                  </a:ext>
                </a:extLst>
              </p:cNvPr>
              <p:cNvSpPr txBox="1"/>
              <p:nvPr/>
            </p:nvSpPr>
            <p:spPr>
              <a:xfrm>
                <a:off x="-1487971" y="1760497"/>
                <a:ext cx="672879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3200" i="1">
                          <a:latin typeface="Cambria Math" panose="02040503050406030204" pitchFamily="18" charset="0"/>
                        </a:rPr>
                        <m:t>𝑦</m:t>
                      </m:r>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oMath>
                  </m:oMathPara>
                </a14:m>
                <a:endParaRPr lang="en-AU" sz="3200" dirty="0"/>
              </a:p>
            </p:txBody>
          </p:sp>
        </mc:Choice>
        <mc:Fallback xmlns="">
          <p:sp>
            <p:nvSpPr>
              <p:cNvPr id="18" name="TextBox 17">
                <a:extLst>
                  <a:ext uri="{FF2B5EF4-FFF2-40B4-BE49-F238E27FC236}">
                    <a16:creationId xmlns:a16="http://schemas.microsoft.com/office/drawing/2014/main" id="{FDC56D82-F0CA-0A49-A132-E512B2F8DF90}"/>
                  </a:ext>
                </a:extLst>
              </p:cNvPr>
              <p:cNvSpPr txBox="1">
                <a:spLocks noRot="1" noChangeAspect="1" noMove="1" noResize="1" noEditPoints="1" noAdjustHandles="1" noChangeArrowheads="1" noChangeShapeType="1" noTextEdit="1"/>
              </p:cNvSpPr>
              <p:nvPr/>
            </p:nvSpPr>
            <p:spPr>
              <a:xfrm>
                <a:off x="-1487971" y="1760497"/>
                <a:ext cx="6728792" cy="584775"/>
              </a:xfrm>
              <a:prstGeom prst="rect">
                <a:avLst/>
              </a:prstGeom>
              <a:blipFill>
                <a:blip r:embed="rId4"/>
                <a:stretch>
                  <a:fillRect b="-1914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6C1FCE2-FA6E-3346-815C-52717C235375}"/>
                  </a:ext>
                </a:extLst>
              </p:cNvPr>
              <p:cNvSpPr txBox="1"/>
              <p:nvPr/>
            </p:nvSpPr>
            <p:spPr>
              <a:xfrm>
                <a:off x="750406" y="2588998"/>
                <a:ext cx="6466707" cy="1569660"/>
              </a:xfrm>
              <a:prstGeom prst="rect">
                <a:avLst/>
              </a:prstGeom>
              <a:noFill/>
            </p:spPr>
            <p:txBody>
              <a:bodyPr wrap="none" rtlCol="0">
                <a:spAutoFit/>
              </a:bodyPr>
              <a:lstStyle/>
              <a:p>
                <a:r>
                  <a:rPr lang="en-AU" sz="3200" dirty="0"/>
                  <a:t>Fitting the model  = </a:t>
                </a:r>
              </a:p>
              <a:p>
                <a:r>
                  <a:rPr lang="en-AU" sz="3200" dirty="0"/>
                  <a:t>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minimizes </a:t>
                </a:r>
                <a14:m>
                  <m:oMath xmlns:m="http://schemas.openxmlformats.org/officeDocument/2006/math">
                    <m:r>
                      <a:rPr lang="en-AU" sz="3200" i="1" smtClean="0">
                        <a:latin typeface="Cambria Math" panose="02040503050406030204" pitchFamily="18" charset="0"/>
                      </a:rPr>
                      <m:t>∑</m:t>
                    </m:r>
                    <m:sSup>
                      <m:sSupPr>
                        <m:ctrlPr>
                          <a:rPr lang="en-AU" sz="3200" b="0" i="1" smtClean="0">
                            <a:latin typeface="Cambria Math" panose="02040503050406030204" pitchFamily="18" charset="0"/>
                          </a:rPr>
                        </m:ctrlPr>
                      </m:sSupPr>
                      <m:e>
                        <m:sSub>
                          <m:sSubPr>
                            <m:ctrlPr>
                              <a:rPr lang="en-AU" sz="3200" i="1">
                                <a:latin typeface="Cambria Math" panose="02040503050406030204" pitchFamily="18" charset="0"/>
                              </a:rPr>
                            </m:ctrlPr>
                          </m:sSubPr>
                          <m:e>
                            <m:r>
                              <a:rPr lang="en-AU" sz="3200" b="0" i="1" smtClean="0">
                                <a:latin typeface="Cambria Math" panose="02040503050406030204" pitchFamily="18" charset="0"/>
                              </a:rPr>
                              <m:t>(</m:t>
                            </m:r>
                            <m:r>
                              <a:rPr lang="en-AU" sz="3200" i="1">
                                <a:latin typeface="Cambria Math" panose="02040503050406030204" pitchFamily="18" charset="0"/>
                              </a:rPr>
                              <m:t>𝑦</m:t>
                            </m:r>
                          </m:e>
                          <m:sub>
                            <m:r>
                              <a:rPr lang="en-AU" sz="3200" i="1">
                                <a:latin typeface="Cambria Math" panose="02040503050406030204" pitchFamily="18" charset="0"/>
                              </a:rPr>
                              <m:t>𝑖</m:t>
                            </m:r>
                          </m:sub>
                        </m:sSub>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r>
                          <a:rPr lang="en-AU" sz="3200" b="0" i="1" smtClean="0">
                            <a:latin typeface="Cambria Math" panose="02040503050406030204" pitchFamily="18" charset="0"/>
                          </a:rPr>
                          <m:t>)</m:t>
                        </m:r>
                      </m:e>
                      <m:sup>
                        <m:r>
                          <a:rPr lang="en-AU" sz="3200" b="0" i="1" smtClean="0">
                            <a:latin typeface="Cambria Math" panose="02040503050406030204" pitchFamily="18" charset="0"/>
                          </a:rPr>
                          <m:t>2</m:t>
                        </m:r>
                      </m:sup>
                    </m:sSup>
                  </m:oMath>
                </a14:m>
                <a:endParaRPr lang="en-AU" sz="3200" dirty="0"/>
              </a:p>
              <a:p>
                <a:endParaRPr lang="en-AU" sz="3200" dirty="0"/>
              </a:p>
            </p:txBody>
          </p:sp>
        </mc:Choice>
        <mc:Fallback xmlns="">
          <p:sp>
            <p:nvSpPr>
              <p:cNvPr id="17" name="TextBox 16">
                <a:extLst>
                  <a:ext uri="{FF2B5EF4-FFF2-40B4-BE49-F238E27FC236}">
                    <a16:creationId xmlns:a16="http://schemas.microsoft.com/office/drawing/2014/main" id="{06C1FCE2-FA6E-3346-815C-52717C235375}"/>
                  </a:ext>
                </a:extLst>
              </p:cNvPr>
              <p:cNvSpPr txBox="1">
                <a:spLocks noRot="1" noChangeAspect="1" noMove="1" noResize="1" noEditPoints="1" noAdjustHandles="1" noChangeArrowheads="1" noChangeShapeType="1" noTextEdit="1"/>
              </p:cNvSpPr>
              <p:nvPr/>
            </p:nvSpPr>
            <p:spPr>
              <a:xfrm>
                <a:off x="750406" y="2588998"/>
                <a:ext cx="6466707" cy="1569660"/>
              </a:xfrm>
              <a:prstGeom prst="rect">
                <a:avLst/>
              </a:prstGeom>
              <a:blipFill>
                <a:blip r:embed="rId5"/>
                <a:stretch>
                  <a:fillRect l="-2353" t="-5645"/>
                </a:stretch>
              </a:blipFill>
            </p:spPr>
            <p:txBody>
              <a:bodyPr/>
              <a:lstStyle/>
              <a:p>
                <a:r>
                  <a:rPr lang="en-AU">
                    <a:noFill/>
                  </a:rPr>
                  <a:t> </a:t>
                </a:r>
              </a:p>
            </p:txBody>
          </p:sp>
        </mc:Fallback>
      </mc:AlternateContent>
      <p:pic>
        <p:nvPicPr>
          <p:cNvPr id="22" name="Picture 6">
            <a:extLst>
              <a:ext uri="{FF2B5EF4-FFF2-40B4-BE49-F238E27FC236}">
                <a16:creationId xmlns:a16="http://schemas.microsoft.com/office/drawing/2014/main" id="{83B83169-59AC-5E41-88CF-1B8957C130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92"/>
          <a:stretch/>
        </p:blipFill>
        <p:spPr bwMode="auto">
          <a:xfrm>
            <a:off x="7727673" y="3666216"/>
            <a:ext cx="3273287" cy="319178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450D359-BB6A-9B41-AFDD-F2C80FD67097}"/>
              </a:ext>
            </a:extLst>
          </p:cNvPr>
          <p:cNvSpPr txBox="1"/>
          <p:nvPr/>
        </p:nvSpPr>
        <p:spPr>
          <a:xfrm>
            <a:off x="750406" y="4435031"/>
            <a:ext cx="5543441" cy="2554545"/>
          </a:xfrm>
          <a:prstGeom prst="rect">
            <a:avLst/>
          </a:prstGeom>
          <a:noFill/>
        </p:spPr>
        <p:txBody>
          <a:bodyPr wrap="none" rtlCol="0">
            <a:spAutoFit/>
          </a:bodyPr>
          <a:lstStyle/>
          <a:p>
            <a:r>
              <a:rPr lang="en-AU" sz="3200" dirty="0"/>
              <a:t>Problematic when: </a:t>
            </a:r>
          </a:p>
          <a:p>
            <a:pPr marL="457200" indent="-457200">
              <a:buFont typeface="Arial" panose="020B0604020202020204" pitchFamily="34" charset="0"/>
              <a:buChar char="•"/>
            </a:pPr>
            <a:r>
              <a:rPr lang="en-AU" sz="3200" dirty="0"/>
              <a:t># features &gt; # samples</a:t>
            </a:r>
          </a:p>
          <a:p>
            <a:pPr marL="457200" indent="-457200">
              <a:buFont typeface="Arial" panose="020B0604020202020204" pitchFamily="34" charset="0"/>
              <a:buChar char="•"/>
            </a:pPr>
            <a:r>
              <a:rPr lang="en-AU" sz="3200" dirty="0"/>
              <a:t>features are highly correlated</a:t>
            </a:r>
          </a:p>
          <a:p>
            <a:r>
              <a:rPr lang="en-AU" sz="3200" dirty="0"/>
              <a:t>	</a:t>
            </a:r>
          </a:p>
          <a:p>
            <a:endParaRPr lang="en-AU" sz="3200" dirty="0"/>
          </a:p>
        </p:txBody>
      </p:sp>
    </p:spTree>
    <p:extLst>
      <p:ext uri="{BB962C8B-B14F-4D97-AF65-F5344CB8AC3E}">
        <p14:creationId xmlns:p14="http://schemas.microsoft.com/office/powerpoint/2010/main" val="4181201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a:xfrm>
            <a:off x="655982" y="0"/>
            <a:ext cx="10515600" cy="1325563"/>
          </a:xfrm>
        </p:spPr>
        <p:txBody>
          <a:bodyPr/>
          <a:lstStyle/>
          <a:p>
            <a:r>
              <a:rPr lang="en-AU" dirty="0"/>
              <a:t>Penalized regression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649C8E-2D13-024D-A272-285222B0BF45}"/>
                  </a:ext>
                </a:extLst>
              </p:cNvPr>
              <p:cNvSpPr txBox="1"/>
              <p:nvPr/>
            </p:nvSpPr>
            <p:spPr>
              <a:xfrm>
                <a:off x="655982" y="1690688"/>
                <a:ext cx="7172156" cy="1191288"/>
              </a:xfrm>
              <a:prstGeom prst="rect">
                <a:avLst/>
              </a:prstGeom>
              <a:noFill/>
            </p:spPr>
            <p:txBody>
              <a:bodyPr wrap="none" rtlCol="0">
                <a:spAutoFit/>
              </a:bodyPr>
              <a:lstStyle/>
              <a:p>
                <a:r>
                  <a:rPr lang="en-AU" sz="3200" dirty="0"/>
                  <a:t>Fitting the model  =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a:t>
                </a:r>
                <a:r>
                  <a:rPr lang="en-AU" sz="3200" b="1" dirty="0"/>
                  <a:t>minimizes</a:t>
                </a:r>
                <a:r>
                  <a:rPr lang="en-AU" sz="3200" dirty="0"/>
                  <a:t> </a:t>
                </a:r>
                <a:br>
                  <a:rPr lang="en-AU" sz="3200" i="1" dirty="0">
                    <a:latin typeface="Cambria Math" panose="02040503050406030204" pitchFamily="18" charset="0"/>
                  </a:rPr>
                </a:br>
                <a14:m>
                  <m:oMath xmlns:m="http://schemas.openxmlformats.org/officeDocument/2006/math">
                    <m:nary>
                      <m:naryPr>
                        <m:chr m:val="∑"/>
                        <m:ctrlPr>
                          <a:rPr lang="en-AU" sz="3200" b="0" i="1" smtClean="0">
                            <a:ln>
                              <a:solidFill>
                                <a:srgbClr val="FF0000"/>
                              </a:solidFill>
                            </a:ln>
                            <a:latin typeface="Cambria Math" panose="02040503050406030204" pitchFamily="18" charset="0"/>
                          </a:rPr>
                        </m:ctrlPr>
                      </m:naryPr>
                      <m:sub>
                        <m:r>
                          <a:rPr lang="en-AU" sz="3200" b="0" i="1" smtClean="0">
                            <a:ln>
                              <a:solidFill>
                                <a:srgbClr val="FF0000"/>
                              </a:solidFill>
                            </a:ln>
                            <a:latin typeface="Cambria Math" panose="02040503050406030204" pitchFamily="18" charset="0"/>
                          </a:rPr>
                          <m:t>𝑖</m:t>
                        </m:r>
                      </m:sub>
                      <m:sup>
                        <m:r>
                          <a:rPr lang="en-AU" sz="3200" b="0" i="1" smtClean="0">
                            <a:ln>
                              <a:solidFill>
                                <a:srgbClr val="FF0000"/>
                              </a:solidFill>
                            </a:ln>
                            <a:latin typeface="Cambria Math" panose="02040503050406030204" pitchFamily="18" charset="0"/>
                          </a:rPr>
                          <m:t>𝑛</m:t>
                        </m:r>
                      </m:sup>
                      <m:e>
                        <m:sSup>
                          <m:sSupPr>
                            <m:ctrlPr>
                              <a:rPr lang="en-AU" sz="3200" i="1">
                                <a:ln>
                                  <a:solidFill>
                                    <a:srgbClr val="FF0000"/>
                                  </a:solidFill>
                                </a:ln>
                                <a:latin typeface="Cambria Math" panose="02040503050406030204" pitchFamily="18" charset="0"/>
                              </a:rPr>
                            </m:ctrlPr>
                          </m:sSupPr>
                          <m:e>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m:t>
                                </m:r>
                                <m:r>
                                  <a:rPr lang="en-AU" sz="3200" i="1">
                                    <a:ln>
                                      <a:solidFill>
                                        <a:srgbClr val="FF0000"/>
                                      </a:solidFill>
                                    </a:ln>
                                    <a:latin typeface="Cambria Math" panose="02040503050406030204" pitchFamily="18" charset="0"/>
                                  </a:rPr>
                                  <m:t>𝑦</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𝑥</m:t>
                                </m:r>
                              </m:e>
                              <m:sub>
                                <m:r>
                                  <a:rPr lang="en-AU" sz="3200" i="1">
                                    <a:ln>
                                      <a:solidFill>
                                        <a:srgbClr val="FF0000"/>
                                      </a:solidFill>
                                    </a:ln>
                                    <a:latin typeface="Cambria Math" panose="02040503050406030204" pitchFamily="18" charset="0"/>
                                  </a:rPr>
                                  <m:t>𝑖</m:t>
                                </m:r>
                              </m:sub>
                            </m:sSub>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𝛽</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e>
                          <m:sup>
                            <m:r>
                              <a:rPr lang="en-AU" sz="3200" i="1">
                                <a:ln>
                                  <a:solidFill>
                                    <a:srgbClr val="FF0000"/>
                                  </a:solidFill>
                                </a:ln>
                                <a:latin typeface="Cambria Math" panose="02040503050406030204" pitchFamily="18" charset="0"/>
                              </a:rPr>
                              <m:t>2</m:t>
                            </m:r>
                          </m:sup>
                        </m:sSup>
                      </m:e>
                    </m:nary>
                    <m:r>
                      <a:rPr lang="en-AU" sz="3200" b="0" i="1" smtClean="0">
                        <a:latin typeface="Cambria Math" panose="02040503050406030204" pitchFamily="18" charset="0"/>
                      </a:rPr>
                      <m:t> +</m:t>
                    </m:r>
                    <m:r>
                      <a:rPr lang="en-AU" sz="3200" b="0" i="1" smtClean="0">
                        <a:ln>
                          <a:solidFill>
                            <a:schemeClr val="accent1"/>
                          </a:solidFill>
                        </a:ln>
                        <a:latin typeface="Cambria Math" panose="02040503050406030204" pitchFamily="18" charset="0"/>
                      </a:rPr>
                      <m:t>𝛼</m:t>
                    </m:r>
                    <m:r>
                      <a:rPr lang="en-AU" sz="3200" b="0" i="1" smtClean="0">
                        <a:ln>
                          <a:solidFill>
                            <a:schemeClr val="accent1"/>
                          </a:solidFill>
                        </a:ln>
                        <a:latin typeface="Cambria Math" panose="02040503050406030204" pitchFamily="18" charset="0"/>
                      </a:rPr>
                      <m:t> </m:t>
                    </m:r>
                  </m:oMath>
                </a14:m>
                <a:r>
                  <a:rPr lang="en-AU" sz="3200" dirty="0">
                    <a:ln>
                      <a:solidFill>
                        <a:schemeClr val="accent1"/>
                      </a:solidFill>
                    </a:ln>
                  </a:rPr>
                  <a:t> </a:t>
                </a:r>
                <a14:m>
                  <m:oMath xmlns:m="http://schemas.openxmlformats.org/officeDocument/2006/math">
                    <m:nary>
                      <m:naryPr>
                        <m:chr m:val="∑"/>
                        <m:ctrlPr>
                          <a:rPr lang="en-AU" sz="3200" b="0" i="1" smtClean="0">
                            <a:ln>
                              <a:solidFill>
                                <a:srgbClr val="0070C0"/>
                              </a:solidFill>
                            </a:ln>
                            <a:latin typeface="Cambria Math" panose="02040503050406030204" pitchFamily="18" charset="0"/>
                          </a:rPr>
                        </m:ctrlPr>
                      </m:naryPr>
                      <m:sub>
                        <m:r>
                          <a:rPr lang="en-AU" sz="3200" b="0" i="1" smtClean="0">
                            <a:ln>
                              <a:solidFill>
                                <a:srgbClr val="0070C0"/>
                              </a:solidFill>
                            </a:ln>
                            <a:latin typeface="Cambria Math" panose="02040503050406030204" pitchFamily="18" charset="0"/>
                          </a:rPr>
                          <m:t>𝑗</m:t>
                        </m:r>
                      </m:sub>
                      <m:sup>
                        <m:r>
                          <a:rPr lang="en-AU" sz="3200" b="0" i="1" smtClean="0">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endParaRPr lang="en-AU" sz="3200" dirty="0"/>
              </a:p>
            </p:txBody>
          </p:sp>
        </mc:Choice>
        <mc:Fallback xmlns="">
          <p:sp>
            <p:nvSpPr>
              <p:cNvPr id="8" name="TextBox 7">
                <a:extLst>
                  <a:ext uri="{FF2B5EF4-FFF2-40B4-BE49-F238E27FC236}">
                    <a16:creationId xmlns:a16="http://schemas.microsoft.com/office/drawing/2014/main" id="{CD649C8E-2D13-024D-A272-285222B0BF45}"/>
                  </a:ext>
                </a:extLst>
              </p:cNvPr>
              <p:cNvSpPr txBox="1">
                <a:spLocks noRot="1" noChangeAspect="1" noMove="1" noResize="1" noEditPoints="1" noAdjustHandles="1" noChangeArrowheads="1" noChangeShapeType="1" noTextEdit="1"/>
              </p:cNvSpPr>
              <p:nvPr/>
            </p:nvSpPr>
            <p:spPr>
              <a:xfrm>
                <a:off x="655982" y="1690688"/>
                <a:ext cx="7172156" cy="1191288"/>
              </a:xfrm>
              <a:prstGeom prst="rect">
                <a:avLst/>
              </a:prstGeom>
              <a:blipFill>
                <a:blip r:embed="rId3"/>
                <a:stretch>
                  <a:fillRect l="-2120" t="-5208" r="-530" b="-3125"/>
                </a:stretch>
              </a:blipFill>
            </p:spPr>
            <p:txBody>
              <a:bodyPr/>
              <a:lstStyle/>
              <a:p>
                <a:r>
                  <a:rPr lang="en-AU">
                    <a:noFill/>
                  </a:rPr>
                  <a:t> </a:t>
                </a:r>
              </a:p>
            </p:txBody>
          </p:sp>
        </mc:Fallback>
      </mc:AlternateContent>
      <p:sp>
        <p:nvSpPr>
          <p:cNvPr id="4" name="Left Brace 3">
            <a:extLst>
              <a:ext uri="{FF2B5EF4-FFF2-40B4-BE49-F238E27FC236}">
                <a16:creationId xmlns:a16="http://schemas.microsoft.com/office/drawing/2014/main" id="{C92B8A8D-4DC0-BD4D-9413-BFDC2C3B715F}"/>
              </a:ext>
            </a:extLst>
          </p:cNvPr>
          <p:cNvSpPr/>
          <p:nvPr/>
        </p:nvSpPr>
        <p:spPr>
          <a:xfrm rot="16200000">
            <a:off x="1556944" y="2163230"/>
            <a:ext cx="547025" cy="19845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 name="Left Brace 9">
            <a:extLst>
              <a:ext uri="{FF2B5EF4-FFF2-40B4-BE49-F238E27FC236}">
                <a16:creationId xmlns:a16="http://schemas.microsoft.com/office/drawing/2014/main" id="{E1A9AFFD-0A88-274B-BB32-19FA3AFF4904}"/>
              </a:ext>
            </a:extLst>
          </p:cNvPr>
          <p:cNvSpPr/>
          <p:nvPr/>
        </p:nvSpPr>
        <p:spPr>
          <a:xfrm rot="16200000">
            <a:off x="4159341" y="2698286"/>
            <a:ext cx="547025" cy="9143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 name="TextBox 5">
            <a:extLst>
              <a:ext uri="{FF2B5EF4-FFF2-40B4-BE49-F238E27FC236}">
                <a16:creationId xmlns:a16="http://schemas.microsoft.com/office/drawing/2014/main" id="{DF09A8CF-85B9-A848-AD0B-7D923450D2E8}"/>
              </a:ext>
            </a:extLst>
          </p:cNvPr>
          <p:cNvSpPr txBox="1"/>
          <p:nvPr/>
        </p:nvSpPr>
        <p:spPr>
          <a:xfrm>
            <a:off x="1292087" y="3677478"/>
            <a:ext cx="1364476" cy="461665"/>
          </a:xfrm>
          <a:prstGeom prst="rect">
            <a:avLst/>
          </a:prstGeom>
          <a:noFill/>
        </p:spPr>
        <p:txBody>
          <a:bodyPr wrap="none" rtlCol="0">
            <a:spAutoFit/>
          </a:bodyPr>
          <a:lstStyle/>
          <a:p>
            <a:r>
              <a:rPr lang="en-AU" sz="2400" b="1" dirty="0">
                <a:solidFill>
                  <a:srgbClr val="C00000"/>
                </a:solidFill>
              </a:rPr>
              <a:t>Model fit</a:t>
            </a:r>
          </a:p>
        </p:txBody>
      </p:sp>
      <p:sp>
        <p:nvSpPr>
          <p:cNvPr id="12" name="TextBox 11">
            <a:extLst>
              <a:ext uri="{FF2B5EF4-FFF2-40B4-BE49-F238E27FC236}">
                <a16:creationId xmlns:a16="http://schemas.microsoft.com/office/drawing/2014/main" id="{0C9708B1-35CB-2344-9487-ABF273A2BBD8}"/>
              </a:ext>
            </a:extLst>
          </p:cNvPr>
          <p:cNvSpPr txBox="1"/>
          <p:nvPr/>
        </p:nvSpPr>
        <p:spPr>
          <a:xfrm>
            <a:off x="3842971" y="3613666"/>
            <a:ext cx="3475503" cy="461665"/>
          </a:xfrm>
          <a:prstGeom prst="rect">
            <a:avLst/>
          </a:prstGeom>
          <a:noFill/>
        </p:spPr>
        <p:txBody>
          <a:bodyPr wrap="none" rtlCol="0">
            <a:spAutoFit/>
          </a:bodyPr>
          <a:lstStyle/>
          <a:p>
            <a:r>
              <a:rPr lang="en-AU" sz="2400" b="1" dirty="0">
                <a:solidFill>
                  <a:schemeClr val="accent4"/>
                </a:solidFill>
              </a:rPr>
              <a:t>Penalize large coefficients</a:t>
            </a:r>
          </a:p>
        </p:txBody>
      </p:sp>
      <p:cxnSp>
        <p:nvCxnSpPr>
          <p:cNvPr id="11" name="Straight Arrow Connector 10">
            <a:extLst>
              <a:ext uri="{FF2B5EF4-FFF2-40B4-BE49-F238E27FC236}">
                <a16:creationId xmlns:a16="http://schemas.microsoft.com/office/drawing/2014/main" id="{8DCCD8CC-5664-6647-BE0B-93F4ED0DBA81}"/>
              </a:ext>
            </a:extLst>
          </p:cNvPr>
          <p:cNvCxnSpPr>
            <a:cxnSpLocks/>
          </p:cNvCxnSpPr>
          <p:nvPr/>
        </p:nvCxnSpPr>
        <p:spPr>
          <a:xfrm flipV="1">
            <a:off x="3306586" y="2881972"/>
            <a:ext cx="331136" cy="1026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475EBE3-2E6B-2E4A-9E35-DFD0F04B1CAE}"/>
              </a:ext>
            </a:extLst>
          </p:cNvPr>
          <p:cNvSpPr txBox="1"/>
          <p:nvPr/>
        </p:nvSpPr>
        <p:spPr>
          <a:xfrm>
            <a:off x="2085887" y="4073260"/>
            <a:ext cx="3103670" cy="461665"/>
          </a:xfrm>
          <a:prstGeom prst="rect">
            <a:avLst/>
          </a:prstGeom>
          <a:noFill/>
        </p:spPr>
        <p:txBody>
          <a:bodyPr wrap="none" rtlCol="0">
            <a:spAutoFit/>
          </a:bodyPr>
          <a:lstStyle/>
          <a:p>
            <a:r>
              <a:rPr lang="en-AU" sz="2400" b="1" dirty="0">
                <a:solidFill>
                  <a:schemeClr val="accent1"/>
                </a:solidFill>
              </a:rPr>
              <a:t>Controlling parameter!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31D82F-1B04-D24B-B510-E9534D5EDEA6}"/>
                  </a:ext>
                </a:extLst>
              </p:cNvPr>
              <p:cNvSpPr txBox="1"/>
              <p:nvPr/>
            </p:nvSpPr>
            <p:spPr>
              <a:xfrm>
                <a:off x="532041" y="4807021"/>
                <a:ext cx="11127918" cy="2167132"/>
              </a:xfrm>
              <a:prstGeom prst="rect">
                <a:avLst/>
              </a:prstGeom>
              <a:noFill/>
            </p:spPr>
            <p:txBody>
              <a:bodyPr wrap="square" rtlCol="0">
                <a:spAutoFit/>
              </a:bodyPr>
              <a:lstStyle/>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r>
                  <a:rPr lang="en-AU" sz="3200" dirty="0"/>
                  <a:t>  = </a:t>
                </a:r>
                <a:r>
                  <a:rPr lang="en-AU" sz="3200" b="1" dirty="0"/>
                  <a:t>ridge regression</a:t>
                </a:r>
                <a:r>
                  <a:rPr lang="en-AU" sz="3200" dirty="0"/>
                  <a:t>, works with highly correlated variables</a:t>
                </a:r>
              </a:p>
              <a:p>
                <a:endParaRPr lang="en-AU" sz="3200" i="1" dirty="0">
                  <a:ln>
                    <a:solidFill>
                      <a:srgbClr val="0070C0"/>
                    </a:solidFill>
                  </a:ln>
                  <a:latin typeface="Cambria Math" panose="02040503050406030204" pitchFamily="18" charset="0"/>
                </a:endParaRPr>
              </a:p>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
                          <m:sSubPr>
                            <m:ctrlPr>
                              <a:rPr lang="en-AU" sz="3200" b="0" i="1" smtClean="0">
                                <a:ln>
                                  <a:solidFill>
                                    <a:srgbClr val="0070C0"/>
                                  </a:solidFill>
                                </a:ln>
                                <a:latin typeface="Cambria Math" panose="02040503050406030204" pitchFamily="18" charset="0"/>
                              </a:rPr>
                            </m:ctrlPr>
                          </m:sSubPr>
                          <m:e>
                            <m:r>
                              <a:rPr lang="en-AU" sz="3200" b="0" i="1" smtClean="0">
                                <a:ln>
                                  <a:solidFill>
                                    <a:srgbClr val="0070C0"/>
                                  </a:solidFill>
                                </a:ln>
                                <a:latin typeface="Cambria Math" panose="02040503050406030204" pitchFamily="18" charset="0"/>
                              </a:rPr>
                              <m:t>|</m:t>
                            </m:r>
                            <m:r>
                              <a:rPr lang="en-AU" sz="3200" b="0" i="1" smtClean="0">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Sub>
                        <m:r>
                          <a:rPr lang="en-AU" sz="3200" b="0" i="1" smtClean="0">
                            <a:ln>
                              <a:solidFill>
                                <a:srgbClr val="0070C0"/>
                              </a:solidFill>
                            </a:ln>
                            <a:latin typeface="Cambria Math" panose="02040503050406030204" pitchFamily="18" charset="0"/>
                          </a:rPr>
                          <m:t>|</m:t>
                        </m:r>
                      </m:e>
                    </m:nary>
                  </m:oMath>
                </a14:m>
                <a:r>
                  <a:rPr lang="en-AU" sz="3200" dirty="0"/>
                  <a:t>  = </a:t>
                </a:r>
                <a:r>
                  <a:rPr lang="en-AU" sz="3200" b="1" dirty="0"/>
                  <a:t>lasso</a:t>
                </a:r>
                <a:r>
                  <a:rPr lang="en-AU" sz="3200" dirty="0"/>
                  <a:t>, force unimportant variables to have </a:t>
                </a:r>
                <a14:m>
                  <m:oMath xmlns:m="http://schemas.openxmlformats.org/officeDocument/2006/math">
                    <m:r>
                      <a:rPr lang="en-AU" sz="3200" i="1">
                        <a:latin typeface="Cambria Math" panose="02040503050406030204" pitchFamily="18" charset="0"/>
                      </a:rPr>
                      <m:t>𝛽</m:t>
                    </m:r>
                  </m:oMath>
                </a14:m>
                <a:r>
                  <a:rPr lang="en-AU" sz="3200" dirty="0"/>
                  <a:t>=0</a:t>
                </a:r>
              </a:p>
              <a:p>
                <a:endParaRPr lang="en-AU" sz="2400" dirty="0"/>
              </a:p>
            </p:txBody>
          </p:sp>
        </mc:Choice>
        <mc:Fallback xmlns="">
          <p:sp>
            <p:nvSpPr>
              <p:cNvPr id="14" name="TextBox 13">
                <a:extLst>
                  <a:ext uri="{FF2B5EF4-FFF2-40B4-BE49-F238E27FC236}">
                    <a16:creationId xmlns:a16="http://schemas.microsoft.com/office/drawing/2014/main" id="{9131D82F-1B04-D24B-B510-E9534D5EDEA6}"/>
                  </a:ext>
                </a:extLst>
              </p:cNvPr>
              <p:cNvSpPr txBox="1">
                <a:spLocks noRot="1" noChangeAspect="1" noMove="1" noResize="1" noEditPoints="1" noAdjustHandles="1" noChangeArrowheads="1" noChangeShapeType="1" noTextEdit="1"/>
              </p:cNvSpPr>
              <p:nvPr/>
            </p:nvSpPr>
            <p:spPr>
              <a:xfrm>
                <a:off x="532041" y="4807021"/>
                <a:ext cx="11127918" cy="2167132"/>
              </a:xfrm>
              <a:prstGeom prst="rect">
                <a:avLst/>
              </a:prstGeom>
              <a:blipFill>
                <a:blip r:embed="rId4"/>
                <a:stretch>
                  <a:fillRect t="-1744"/>
                </a:stretch>
              </a:blipFill>
            </p:spPr>
            <p:txBody>
              <a:bodyPr/>
              <a:lstStyle/>
              <a:p>
                <a:r>
                  <a:rPr lang="en-AU">
                    <a:noFill/>
                  </a:rPr>
                  <a:t> </a:t>
                </a:r>
              </a:p>
            </p:txBody>
          </p:sp>
        </mc:Fallback>
      </mc:AlternateContent>
    </p:spTree>
    <p:extLst>
      <p:ext uri="{BB962C8B-B14F-4D97-AF65-F5344CB8AC3E}">
        <p14:creationId xmlns:p14="http://schemas.microsoft.com/office/powerpoint/2010/main" val="3909047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Decision tree</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Easy to visualise</a:t>
            </a:r>
          </a:p>
          <a:p>
            <a:r>
              <a:rPr lang="en-AU" dirty="0"/>
              <a:t>Con:</a:t>
            </a:r>
          </a:p>
          <a:p>
            <a:pPr lvl="1"/>
            <a:r>
              <a:rPr lang="en-AU" dirty="0"/>
              <a:t>Tend to under or overfit</a:t>
            </a:r>
          </a:p>
          <a:p>
            <a:pPr lvl="1"/>
            <a:r>
              <a:rPr lang="en-AU" dirty="0"/>
              <a:t>Very sensitive to small changes in</a:t>
            </a:r>
            <a:br>
              <a:rPr lang="en-AU" dirty="0"/>
            </a:br>
            <a:r>
              <a:rPr lang="en-AU" dirty="0"/>
              <a:t>the data</a:t>
            </a:r>
            <a:br>
              <a:rPr lang="en-AU" dirty="0"/>
            </a:br>
            <a:endParaRPr lang="en-AU" dirty="0"/>
          </a:p>
          <a:p>
            <a:pPr marL="457200" lvl="1" indent="0">
              <a:buNone/>
            </a:pPr>
            <a:endParaRPr lang="en-AU" dirty="0"/>
          </a:p>
        </p:txBody>
      </p:sp>
      <p:pic>
        <p:nvPicPr>
          <p:cNvPr id="11266" name="Picture 2">
            <a:extLst>
              <a:ext uri="{FF2B5EF4-FFF2-40B4-BE49-F238E27FC236}">
                <a16:creationId xmlns:a16="http://schemas.microsoft.com/office/drawing/2014/main" id="{30CAF1D5-50D7-8F48-BED4-DC5589641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102" y="365125"/>
            <a:ext cx="5803900" cy="6007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60E69E-C546-0146-90DE-D2166DEFE14E}"/>
              </a:ext>
            </a:extLst>
          </p:cNvPr>
          <p:cNvSpPr txBox="1"/>
          <p:nvPr/>
        </p:nvSpPr>
        <p:spPr>
          <a:xfrm>
            <a:off x="7066721" y="5915353"/>
            <a:ext cx="6102626" cy="523220"/>
          </a:xfrm>
          <a:prstGeom prst="rect">
            <a:avLst/>
          </a:prstGeom>
          <a:noFill/>
        </p:spPr>
        <p:txBody>
          <a:bodyPr wrap="square">
            <a:spAutoFit/>
          </a:bodyPr>
          <a:lstStyle/>
          <a:p>
            <a:r>
              <a:rPr lang="en-AU" sz="1400" dirty="0"/>
              <a:t>By </a:t>
            </a:r>
            <a:r>
              <a:rPr lang="en-AU" sz="1400" dirty="0" err="1"/>
              <a:t>Gilgoldm</a:t>
            </a:r>
            <a:r>
              <a:rPr lang="en-AU" sz="1400" dirty="0"/>
              <a:t> - Own work, CC BY-SA 4.0, https://</a:t>
            </a:r>
            <a:r>
              <a:rPr lang="en-AU" sz="1400" dirty="0" err="1"/>
              <a:t>commons.wikimedia.org</a:t>
            </a:r>
            <a:r>
              <a:rPr lang="en-AU" sz="1400" dirty="0"/>
              <a:t>/w/</a:t>
            </a:r>
            <a:r>
              <a:rPr lang="en-AU" sz="1400" dirty="0" err="1"/>
              <a:t>index.php?curid</a:t>
            </a:r>
            <a:r>
              <a:rPr lang="en-AU" sz="1400" dirty="0"/>
              <a:t>=90405437</a:t>
            </a:r>
          </a:p>
        </p:txBody>
      </p:sp>
    </p:spTree>
    <p:extLst>
      <p:ext uri="{BB962C8B-B14F-4D97-AF65-F5344CB8AC3E}">
        <p14:creationId xmlns:p14="http://schemas.microsoft.com/office/powerpoint/2010/main" val="2889977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Random Forest</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Robust and often accurate</a:t>
            </a:r>
          </a:p>
          <a:p>
            <a:pPr lvl="1"/>
            <a:r>
              <a:rPr lang="en-AU" dirty="0"/>
              <a:t>Insensitive to most parameters</a:t>
            </a:r>
          </a:p>
          <a:p>
            <a:r>
              <a:rPr lang="en-AU" dirty="0"/>
              <a:t>Con:</a:t>
            </a:r>
          </a:p>
          <a:p>
            <a:pPr lvl="1"/>
            <a:r>
              <a:rPr lang="en-AU" dirty="0"/>
              <a:t>Hard to interpret</a:t>
            </a:r>
            <a:br>
              <a:rPr lang="en-AU" dirty="0"/>
            </a:br>
            <a:endParaRPr lang="en-AU" dirty="0"/>
          </a:p>
          <a:p>
            <a:pPr marL="457200" lvl="1" indent="0">
              <a:buNone/>
            </a:pPr>
            <a:endParaRPr lang="en-AU" dirty="0"/>
          </a:p>
        </p:txBody>
      </p:sp>
      <p:sp>
        <p:nvSpPr>
          <p:cNvPr id="6" name="TextBox 5">
            <a:extLst>
              <a:ext uri="{FF2B5EF4-FFF2-40B4-BE49-F238E27FC236}">
                <a16:creationId xmlns:a16="http://schemas.microsoft.com/office/drawing/2014/main" id="{6D60E69E-C546-0146-90DE-D2166DEFE14E}"/>
              </a:ext>
            </a:extLst>
          </p:cNvPr>
          <p:cNvSpPr txBox="1"/>
          <p:nvPr/>
        </p:nvSpPr>
        <p:spPr>
          <a:xfrm>
            <a:off x="7066721" y="5915353"/>
            <a:ext cx="6102626" cy="738664"/>
          </a:xfrm>
          <a:prstGeom prst="rect">
            <a:avLst/>
          </a:prstGeom>
          <a:noFill/>
        </p:spPr>
        <p:txBody>
          <a:bodyPr wrap="square">
            <a:spAutoFit/>
          </a:bodyPr>
          <a:lstStyle/>
          <a:p>
            <a:r>
              <a:rPr lang="en-AU" sz="1400" dirty="0"/>
              <a:t>By Venkata Jagannath - https://</a:t>
            </a:r>
            <a:r>
              <a:rPr lang="en-AU" sz="1400" dirty="0" err="1"/>
              <a:t>community.tibco.com</a:t>
            </a:r>
            <a:r>
              <a:rPr lang="en-AU" sz="1400" dirty="0"/>
              <a:t>/wiki/random-forest-template-</a:t>
            </a:r>
            <a:r>
              <a:rPr lang="en-AU" sz="1400" dirty="0" err="1"/>
              <a:t>tibco</a:t>
            </a:r>
            <a:r>
              <a:rPr lang="en-AU" sz="1400" dirty="0"/>
              <a:t>-</a:t>
            </a:r>
            <a:r>
              <a:rPr lang="en-AU" sz="1400" dirty="0" err="1"/>
              <a:t>spotfirer</a:t>
            </a:r>
            <a:r>
              <a:rPr lang="en-AU" sz="1400" dirty="0"/>
              <a:t>-wiki-page, CC BY-SA 4.0, https://</a:t>
            </a:r>
            <a:r>
              <a:rPr lang="en-AU" sz="1400" dirty="0" err="1"/>
              <a:t>commons.wikimedia.org</a:t>
            </a:r>
            <a:r>
              <a:rPr lang="en-AU" sz="1400" dirty="0"/>
              <a:t>/w/</a:t>
            </a:r>
            <a:r>
              <a:rPr lang="en-AU" sz="1400" dirty="0" err="1"/>
              <a:t>index.php?curid</a:t>
            </a:r>
            <a:r>
              <a:rPr lang="en-AU" sz="1400" dirty="0"/>
              <a:t>=68995764</a:t>
            </a:r>
          </a:p>
        </p:txBody>
      </p:sp>
      <p:pic>
        <p:nvPicPr>
          <p:cNvPr id="14338" name="Picture 2">
            <a:extLst>
              <a:ext uri="{FF2B5EF4-FFF2-40B4-BE49-F238E27FC236}">
                <a16:creationId xmlns:a16="http://schemas.microsoft.com/office/drawing/2014/main" id="{2C1276CC-E91C-CC4C-B99D-6E7F1C3A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711" y="1027906"/>
            <a:ext cx="5520589" cy="4140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043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203A7-FDBE-5042-95A9-19EFC78909F7}"/>
              </a:ext>
            </a:extLst>
          </p:cNvPr>
          <p:cNvSpPr>
            <a:spLocks noGrp="1"/>
          </p:cNvSpPr>
          <p:nvPr>
            <p:ph type="title"/>
          </p:nvPr>
        </p:nvSpPr>
        <p:spPr/>
        <p:txBody>
          <a:bodyPr/>
          <a:lstStyle/>
          <a:p>
            <a:r>
              <a:rPr lang="en-AU" dirty="0"/>
              <a:t>Aim of today’s workshop	</a:t>
            </a:r>
          </a:p>
        </p:txBody>
      </p:sp>
      <p:sp>
        <p:nvSpPr>
          <p:cNvPr id="3" name="Content Placeholder 2">
            <a:extLst>
              <a:ext uri="{FF2B5EF4-FFF2-40B4-BE49-F238E27FC236}">
                <a16:creationId xmlns:a16="http://schemas.microsoft.com/office/drawing/2014/main" id="{5B7D39C6-AEA8-DC43-BE31-90C22679A7FC}"/>
              </a:ext>
            </a:extLst>
          </p:cNvPr>
          <p:cNvSpPr>
            <a:spLocks noGrp="1"/>
          </p:cNvSpPr>
          <p:nvPr>
            <p:ph idx="1"/>
          </p:nvPr>
        </p:nvSpPr>
        <p:spPr/>
        <p:txBody>
          <a:bodyPr/>
          <a:lstStyle/>
          <a:p>
            <a:r>
              <a:rPr lang="en-AU" sz="2000" b="1" dirty="0"/>
              <a:t>By the end of this session, you should be able to:</a:t>
            </a:r>
            <a:r>
              <a:rPr lang="en-AU" sz="2000" dirty="0"/>
              <a:t> </a:t>
            </a:r>
          </a:p>
          <a:p>
            <a:pPr marL="342900" indent="-342900">
              <a:buFont typeface="Arial" panose="020B0604020202020204" pitchFamily="34" charset="0"/>
              <a:buChar char="•"/>
            </a:pPr>
            <a:r>
              <a:rPr lang="en-AU" sz="2000" dirty="0"/>
              <a:t>Give a high-level description of what machine learning is and what it can do</a:t>
            </a:r>
          </a:p>
          <a:p>
            <a:pPr marL="342900" indent="-342900">
              <a:buFont typeface="Arial" panose="020B0604020202020204" pitchFamily="34" charset="0"/>
              <a:buChar char="•"/>
            </a:pPr>
            <a:r>
              <a:rPr lang="en-AU" sz="2000" dirty="0"/>
              <a:t>Understand the basics of evaluating machine learning models</a:t>
            </a:r>
          </a:p>
          <a:p>
            <a:pPr marL="342900" indent="-342900">
              <a:buFont typeface="Arial" panose="020B0604020202020204" pitchFamily="34" charset="0"/>
              <a:buChar char="•"/>
            </a:pPr>
            <a:r>
              <a:rPr lang="en-AU" sz="2000" dirty="0"/>
              <a:t>Recognise when evaluation of machine learning models might be optimistically biased</a:t>
            </a:r>
          </a:p>
          <a:p>
            <a:pPr marL="342900" indent="-342900">
              <a:buFont typeface="Arial" panose="020B0604020202020204" pitchFamily="34" charset="0"/>
              <a:buChar char="•"/>
            </a:pPr>
            <a:r>
              <a:rPr lang="en-AU" dirty="0"/>
              <a:t>Have a passing familiarity with different models and metrics </a:t>
            </a:r>
            <a:endParaRPr lang="en-AU" sz="2000" dirty="0"/>
          </a:p>
          <a:p>
            <a:pPr marL="342900" indent="-342900">
              <a:buFont typeface="Arial" panose="020B0604020202020204" pitchFamily="34" charset="0"/>
              <a:buChar char="•"/>
            </a:pPr>
            <a:endParaRPr lang="en-AU" sz="2000" dirty="0"/>
          </a:p>
        </p:txBody>
      </p:sp>
    </p:spTree>
    <p:extLst>
      <p:ext uri="{BB962C8B-B14F-4D97-AF65-F5344CB8AC3E}">
        <p14:creationId xmlns:p14="http://schemas.microsoft.com/office/powerpoint/2010/main" val="2411514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Neural network and Deep learning</a:t>
            </a:r>
          </a:p>
        </p:txBody>
      </p:sp>
      <p:pic>
        <p:nvPicPr>
          <p:cNvPr id="16386" name="Picture 2">
            <a:extLst>
              <a:ext uri="{FF2B5EF4-FFF2-40B4-BE49-F238E27FC236}">
                <a16:creationId xmlns:a16="http://schemas.microsoft.com/office/drawing/2014/main" id="{16E9ED84-DDF8-DC46-8609-4096A4581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226" y="1503555"/>
            <a:ext cx="9402417" cy="34585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EEB2510-7DC3-5441-8F09-FA98CE4E8887}"/>
              </a:ext>
            </a:extLst>
          </p:cNvPr>
          <p:cNvSpPr txBox="1"/>
          <p:nvPr/>
        </p:nvSpPr>
        <p:spPr>
          <a:xfrm>
            <a:off x="997226" y="5184066"/>
            <a:ext cx="12261574" cy="1477328"/>
          </a:xfrm>
          <a:prstGeom prst="rect">
            <a:avLst/>
          </a:prstGeom>
          <a:noFill/>
        </p:spPr>
        <p:txBody>
          <a:bodyPr wrap="square" rtlCol="0">
            <a:spAutoFit/>
          </a:bodyPr>
          <a:lstStyle/>
          <a:p>
            <a:r>
              <a:rPr lang="en-AU" dirty="0"/>
              <a:t>Naively think of stacks of linear models that feed into one another</a:t>
            </a:r>
          </a:p>
          <a:p>
            <a:endParaRPr lang="en-AU" dirty="0"/>
          </a:p>
          <a:p>
            <a:r>
              <a:rPr lang="en-AU" dirty="0"/>
              <a:t>Deep learning is specific configurations of neural networks with many layers of classifiers that feed into each other. </a:t>
            </a:r>
          </a:p>
          <a:p>
            <a:r>
              <a:rPr lang="en-AU" dirty="0"/>
              <a:t>Typically requires very large sets of data. </a:t>
            </a:r>
          </a:p>
          <a:p>
            <a:r>
              <a:rPr lang="en-AU" dirty="0"/>
              <a:t>Can have millions (or billions) or parameters.  </a:t>
            </a:r>
          </a:p>
        </p:txBody>
      </p:sp>
    </p:spTree>
    <p:extLst>
      <p:ext uri="{BB962C8B-B14F-4D97-AF65-F5344CB8AC3E}">
        <p14:creationId xmlns:p14="http://schemas.microsoft.com/office/powerpoint/2010/main" val="2076273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609B-5A2A-1A39-ABEC-954CB1B87641}"/>
              </a:ext>
            </a:extLst>
          </p:cNvPr>
          <p:cNvSpPr>
            <a:spLocks noGrp="1"/>
          </p:cNvSpPr>
          <p:nvPr>
            <p:ph type="title"/>
          </p:nvPr>
        </p:nvSpPr>
        <p:spPr>
          <a:xfrm>
            <a:off x="838200" y="490537"/>
            <a:ext cx="10515600" cy="1325563"/>
          </a:xfrm>
        </p:spPr>
        <p:txBody>
          <a:bodyPr/>
          <a:lstStyle/>
          <a:p>
            <a:r>
              <a:rPr lang="en-AU" dirty="0"/>
              <a:t>Cool models but when do these models help?</a:t>
            </a:r>
          </a:p>
        </p:txBody>
      </p:sp>
      <p:sp>
        <p:nvSpPr>
          <p:cNvPr id="4" name="TextBox 3">
            <a:extLst>
              <a:ext uri="{FF2B5EF4-FFF2-40B4-BE49-F238E27FC236}">
                <a16:creationId xmlns:a16="http://schemas.microsoft.com/office/drawing/2014/main" id="{21C70BBB-0F2F-5E5F-6D9D-EF9B38571C50}"/>
              </a:ext>
            </a:extLst>
          </p:cNvPr>
          <p:cNvSpPr txBox="1"/>
          <p:nvPr/>
        </p:nvSpPr>
        <p:spPr>
          <a:xfrm>
            <a:off x="1200151" y="2102128"/>
            <a:ext cx="1853264" cy="369332"/>
          </a:xfrm>
          <a:prstGeom prst="rect">
            <a:avLst/>
          </a:prstGeom>
          <a:noFill/>
        </p:spPr>
        <p:txBody>
          <a:bodyPr wrap="none" rtlCol="0">
            <a:spAutoFit/>
          </a:bodyPr>
          <a:lstStyle/>
          <a:p>
            <a:r>
              <a:rPr lang="en-AU" b="1" u="sng" dirty="0"/>
              <a:t>Data I have today</a:t>
            </a:r>
          </a:p>
        </p:txBody>
      </p:sp>
      <p:sp>
        <p:nvSpPr>
          <p:cNvPr id="5" name="TextBox 4">
            <a:extLst>
              <a:ext uri="{FF2B5EF4-FFF2-40B4-BE49-F238E27FC236}">
                <a16:creationId xmlns:a16="http://schemas.microsoft.com/office/drawing/2014/main" id="{8BF81BEA-AAF3-7ABC-A097-97B2C93D1361}"/>
              </a:ext>
            </a:extLst>
          </p:cNvPr>
          <p:cNvSpPr txBox="1"/>
          <p:nvPr/>
        </p:nvSpPr>
        <p:spPr>
          <a:xfrm>
            <a:off x="6762671" y="1446768"/>
            <a:ext cx="4591129" cy="369332"/>
          </a:xfrm>
          <a:prstGeom prst="rect">
            <a:avLst/>
          </a:prstGeom>
          <a:noFill/>
        </p:spPr>
        <p:txBody>
          <a:bodyPr wrap="none" rtlCol="0">
            <a:spAutoFit/>
          </a:bodyPr>
          <a:lstStyle/>
          <a:p>
            <a:r>
              <a:rPr lang="en-AU" b="1" u="sng" dirty="0"/>
              <a:t>Data I want my model to make predictions on </a:t>
            </a:r>
          </a:p>
        </p:txBody>
      </p:sp>
      <p:sp>
        <p:nvSpPr>
          <p:cNvPr id="6" name="Can 5">
            <a:extLst>
              <a:ext uri="{FF2B5EF4-FFF2-40B4-BE49-F238E27FC236}">
                <a16:creationId xmlns:a16="http://schemas.microsoft.com/office/drawing/2014/main" id="{1CEA0349-CB15-A0C5-2BA0-FE9B40033EDA}"/>
              </a:ext>
            </a:extLst>
          </p:cNvPr>
          <p:cNvSpPr/>
          <p:nvPr/>
        </p:nvSpPr>
        <p:spPr>
          <a:xfrm>
            <a:off x="1656203" y="2643187"/>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an 6">
            <a:extLst>
              <a:ext uri="{FF2B5EF4-FFF2-40B4-BE49-F238E27FC236}">
                <a16:creationId xmlns:a16="http://schemas.microsoft.com/office/drawing/2014/main" id="{DEC20F62-1D87-2E2D-5F5B-636BE25456E0}"/>
              </a:ext>
            </a:extLst>
          </p:cNvPr>
          <p:cNvSpPr/>
          <p:nvPr/>
        </p:nvSpPr>
        <p:spPr>
          <a:xfrm>
            <a:off x="10781464" y="1991121"/>
            <a:ext cx="1028700" cy="1042988"/>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Can 7">
            <a:extLst>
              <a:ext uri="{FF2B5EF4-FFF2-40B4-BE49-F238E27FC236}">
                <a16:creationId xmlns:a16="http://schemas.microsoft.com/office/drawing/2014/main" id="{1D44FD77-D586-0BB0-C5B8-9EDA9BF653B8}"/>
              </a:ext>
            </a:extLst>
          </p:cNvPr>
          <p:cNvSpPr/>
          <p:nvPr/>
        </p:nvSpPr>
        <p:spPr>
          <a:xfrm>
            <a:off x="7107204" y="3209687"/>
            <a:ext cx="1028700" cy="1042988"/>
          </a:xfrm>
          <a:prstGeom prst="ca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Can 8">
            <a:extLst>
              <a:ext uri="{FF2B5EF4-FFF2-40B4-BE49-F238E27FC236}">
                <a16:creationId xmlns:a16="http://schemas.microsoft.com/office/drawing/2014/main" id="{0DB8B5B6-86E0-FED8-E064-28797176283A}"/>
              </a:ext>
            </a:extLst>
          </p:cNvPr>
          <p:cNvSpPr/>
          <p:nvPr/>
        </p:nvSpPr>
        <p:spPr>
          <a:xfrm>
            <a:off x="10781464" y="4297958"/>
            <a:ext cx="1028700" cy="1042988"/>
          </a:xfrm>
          <a:prstGeom prst="ca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highlight>
                <a:srgbClr val="800080"/>
              </a:highlight>
            </a:endParaRPr>
          </a:p>
        </p:txBody>
      </p:sp>
      <p:sp>
        <p:nvSpPr>
          <p:cNvPr id="10" name="TextBox 9">
            <a:extLst>
              <a:ext uri="{FF2B5EF4-FFF2-40B4-BE49-F238E27FC236}">
                <a16:creationId xmlns:a16="http://schemas.microsoft.com/office/drawing/2014/main" id="{B1189481-4A39-80C4-963F-BD6AAA858829}"/>
              </a:ext>
            </a:extLst>
          </p:cNvPr>
          <p:cNvSpPr txBox="1"/>
          <p:nvPr/>
        </p:nvSpPr>
        <p:spPr>
          <a:xfrm>
            <a:off x="8308163" y="2276872"/>
            <a:ext cx="2291909" cy="369332"/>
          </a:xfrm>
          <a:prstGeom prst="rect">
            <a:avLst/>
          </a:prstGeom>
          <a:noFill/>
        </p:spPr>
        <p:txBody>
          <a:bodyPr wrap="none" rtlCol="0">
            <a:spAutoFit/>
          </a:bodyPr>
          <a:lstStyle/>
          <a:p>
            <a:r>
              <a:rPr lang="en-AU" dirty="0"/>
              <a:t>Collected in the future</a:t>
            </a:r>
          </a:p>
        </p:txBody>
      </p:sp>
      <p:sp>
        <p:nvSpPr>
          <p:cNvPr id="11" name="TextBox 10">
            <a:extLst>
              <a:ext uri="{FF2B5EF4-FFF2-40B4-BE49-F238E27FC236}">
                <a16:creationId xmlns:a16="http://schemas.microsoft.com/office/drawing/2014/main" id="{BE77700D-824A-7D98-F750-4F2346D8B875}"/>
              </a:ext>
            </a:extLst>
          </p:cNvPr>
          <p:cNvSpPr txBox="1"/>
          <p:nvPr/>
        </p:nvSpPr>
        <p:spPr>
          <a:xfrm>
            <a:off x="8596720" y="3498850"/>
            <a:ext cx="3213444" cy="369332"/>
          </a:xfrm>
          <a:prstGeom prst="rect">
            <a:avLst/>
          </a:prstGeom>
          <a:noFill/>
        </p:spPr>
        <p:txBody>
          <a:bodyPr wrap="none" rtlCol="0">
            <a:spAutoFit/>
          </a:bodyPr>
          <a:lstStyle/>
          <a:p>
            <a:r>
              <a:rPr lang="en-AU" dirty="0"/>
              <a:t>Collected in a different country</a:t>
            </a:r>
          </a:p>
        </p:txBody>
      </p:sp>
      <p:sp>
        <p:nvSpPr>
          <p:cNvPr id="12" name="TextBox 11">
            <a:extLst>
              <a:ext uri="{FF2B5EF4-FFF2-40B4-BE49-F238E27FC236}">
                <a16:creationId xmlns:a16="http://schemas.microsoft.com/office/drawing/2014/main" id="{D586EB87-3A52-425D-1D96-0D0BA90166EE}"/>
              </a:ext>
            </a:extLst>
          </p:cNvPr>
          <p:cNvSpPr txBox="1"/>
          <p:nvPr/>
        </p:nvSpPr>
        <p:spPr>
          <a:xfrm>
            <a:off x="6703618" y="4526281"/>
            <a:ext cx="4077846" cy="369332"/>
          </a:xfrm>
          <a:prstGeom prst="rect">
            <a:avLst/>
          </a:prstGeom>
          <a:noFill/>
        </p:spPr>
        <p:txBody>
          <a:bodyPr wrap="square" rtlCol="0">
            <a:spAutoFit/>
          </a:bodyPr>
          <a:lstStyle/>
          <a:p>
            <a:r>
              <a:rPr lang="en-AU" dirty="0"/>
              <a:t>Collected with a different cohort design</a:t>
            </a:r>
          </a:p>
        </p:txBody>
      </p:sp>
      <p:sp>
        <p:nvSpPr>
          <p:cNvPr id="15" name="TextBox 14">
            <a:extLst>
              <a:ext uri="{FF2B5EF4-FFF2-40B4-BE49-F238E27FC236}">
                <a16:creationId xmlns:a16="http://schemas.microsoft.com/office/drawing/2014/main" id="{A32F6DD9-E0F6-626E-D4A2-A8666386FAA9}"/>
              </a:ext>
            </a:extLst>
          </p:cNvPr>
          <p:cNvSpPr txBox="1"/>
          <p:nvPr/>
        </p:nvSpPr>
        <p:spPr>
          <a:xfrm>
            <a:off x="700088" y="5686425"/>
            <a:ext cx="9001125" cy="830997"/>
          </a:xfrm>
          <a:prstGeom prst="rect">
            <a:avLst/>
          </a:prstGeom>
          <a:noFill/>
        </p:spPr>
        <p:txBody>
          <a:bodyPr wrap="square" rtlCol="0">
            <a:spAutoFit/>
          </a:bodyPr>
          <a:lstStyle/>
          <a:p>
            <a:r>
              <a:rPr lang="en-AU" sz="2400" dirty="0"/>
              <a:t>We need to have some idea that the models we create on a given set of data will work on the datasets we want to apply the models to</a:t>
            </a:r>
          </a:p>
        </p:txBody>
      </p:sp>
    </p:spTree>
    <p:extLst>
      <p:ext uri="{BB962C8B-B14F-4D97-AF65-F5344CB8AC3E}">
        <p14:creationId xmlns:p14="http://schemas.microsoft.com/office/powerpoint/2010/main" val="1094659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5C910-D433-8A4B-B2A2-94D1D7476031}"/>
              </a:ext>
            </a:extLst>
          </p:cNvPr>
          <p:cNvSpPr>
            <a:spLocks noGrp="1"/>
          </p:cNvSpPr>
          <p:nvPr>
            <p:ph type="title"/>
          </p:nvPr>
        </p:nvSpPr>
        <p:spPr/>
        <p:txBody>
          <a:bodyPr/>
          <a:lstStyle/>
          <a:p>
            <a:r>
              <a:rPr lang="en-AU" dirty="0"/>
              <a:t>Model complexity and overfitting</a:t>
            </a:r>
          </a:p>
        </p:txBody>
      </p:sp>
      <p:sp>
        <p:nvSpPr>
          <p:cNvPr id="3" name="Content Placeholder 2">
            <a:extLst>
              <a:ext uri="{FF2B5EF4-FFF2-40B4-BE49-F238E27FC236}">
                <a16:creationId xmlns:a16="http://schemas.microsoft.com/office/drawing/2014/main" id="{CCD366B6-5639-074A-9E70-FF65823E05B2}"/>
              </a:ext>
            </a:extLst>
          </p:cNvPr>
          <p:cNvSpPr>
            <a:spLocks noGrp="1"/>
          </p:cNvSpPr>
          <p:nvPr>
            <p:ph idx="1"/>
          </p:nvPr>
        </p:nvSpPr>
        <p:spPr>
          <a:xfrm>
            <a:off x="838200" y="1825625"/>
            <a:ext cx="6397487" cy="4351338"/>
          </a:xfrm>
        </p:spPr>
        <p:txBody>
          <a:bodyPr/>
          <a:lstStyle/>
          <a:p>
            <a:pPr marL="0" indent="0">
              <a:buNone/>
            </a:pPr>
            <a:r>
              <a:rPr lang="en-AU" dirty="0"/>
              <a:t>John von Neumann famously said</a:t>
            </a:r>
          </a:p>
          <a:p>
            <a:r>
              <a:rPr lang="en-AU" i="1" dirty="0"/>
              <a:t>“With four parameters I can fit an elephant, and with five I can make him wiggle his trunk.”</a:t>
            </a:r>
          </a:p>
          <a:p>
            <a:endParaRPr lang="en-AU" i="1" dirty="0"/>
          </a:p>
          <a:p>
            <a:r>
              <a:rPr lang="en-AU" dirty="0"/>
              <a:t>Increasing model expressivity and large data makes evaluation critical</a:t>
            </a:r>
          </a:p>
        </p:txBody>
      </p:sp>
      <p:pic>
        <p:nvPicPr>
          <p:cNvPr id="15362" name="Picture 2">
            <a:extLst>
              <a:ext uri="{FF2B5EF4-FFF2-40B4-BE49-F238E27FC236}">
                <a16:creationId xmlns:a16="http://schemas.microsoft.com/office/drawing/2014/main" id="{7EEEE876-E09C-BB4C-9B27-C3679E41E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503" y="1511300"/>
            <a:ext cx="5080000" cy="3835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C497C9-0681-D245-8CB2-22FE81C4AA20}"/>
              </a:ext>
            </a:extLst>
          </p:cNvPr>
          <p:cNvSpPr txBox="1"/>
          <p:nvPr/>
        </p:nvSpPr>
        <p:spPr>
          <a:xfrm>
            <a:off x="7026315" y="5161667"/>
            <a:ext cx="4900188" cy="1200329"/>
          </a:xfrm>
          <a:prstGeom prst="rect">
            <a:avLst/>
          </a:prstGeom>
          <a:noFill/>
        </p:spPr>
        <p:txBody>
          <a:bodyPr wrap="none" rtlCol="0">
            <a:spAutoFit/>
          </a:bodyPr>
          <a:lstStyle/>
          <a:p>
            <a:r>
              <a:rPr lang="en-AU" i="1" dirty="0"/>
              <a:t>Someone took the quote literally</a:t>
            </a:r>
            <a:br>
              <a:rPr lang="en-AU" i="1" dirty="0"/>
            </a:br>
            <a:r>
              <a:rPr lang="en-AU" i="1" dirty="0"/>
              <a:t>Mayer al (2010) </a:t>
            </a:r>
            <a:r>
              <a:rPr lang="en-AU" dirty="0"/>
              <a:t>“Drawing an elephant with four </a:t>
            </a:r>
            <a:br>
              <a:rPr lang="en-AU" dirty="0"/>
            </a:br>
            <a:r>
              <a:rPr lang="en-AU" dirty="0"/>
              <a:t>complex parameters”,  Am. J. Phys. 78, 648 (2010),</a:t>
            </a:r>
            <a:br>
              <a:rPr lang="en-AU" dirty="0"/>
            </a:br>
            <a:r>
              <a:rPr lang="en-AU" dirty="0" err="1">
                <a:hlinkClick r:id="rId4"/>
              </a:rPr>
              <a:t>doi.org</a:t>
            </a:r>
            <a:r>
              <a:rPr lang="en-AU" dirty="0">
                <a:hlinkClick r:id="rId4"/>
              </a:rPr>
              <a:t>/10.1119/1.3254017</a:t>
            </a:r>
            <a:r>
              <a:rPr lang="en-AU" dirty="0"/>
              <a:t>.</a:t>
            </a:r>
          </a:p>
        </p:txBody>
      </p:sp>
    </p:spTree>
    <p:extLst>
      <p:ext uri="{BB962C8B-B14F-4D97-AF65-F5344CB8AC3E}">
        <p14:creationId xmlns:p14="http://schemas.microsoft.com/office/powerpoint/2010/main" val="977511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3444-227F-6B48-924D-8119EB5052D4}"/>
              </a:ext>
            </a:extLst>
          </p:cNvPr>
          <p:cNvSpPr>
            <a:spLocks noGrp="1"/>
          </p:cNvSpPr>
          <p:nvPr>
            <p:ph type="title"/>
          </p:nvPr>
        </p:nvSpPr>
        <p:spPr>
          <a:xfrm>
            <a:off x="838200" y="365125"/>
            <a:ext cx="11068878" cy="1325563"/>
          </a:xfrm>
        </p:spPr>
        <p:txBody>
          <a:bodyPr/>
          <a:lstStyle/>
          <a:p>
            <a:r>
              <a:rPr lang="en-AU" dirty="0"/>
              <a:t>Under and overfitting: enemies of generalisation</a:t>
            </a:r>
          </a:p>
        </p:txBody>
      </p:sp>
      <p:pic>
        <p:nvPicPr>
          <p:cNvPr id="12290" name="Picture 2">
            <a:extLst>
              <a:ext uri="{FF2B5EF4-FFF2-40B4-BE49-F238E27FC236}">
                <a16:creationId xmlns:a16="http://schemas.microsoft.com/office/drawing/2014/main" id="{E8CE5FB5-4883-794B-802E-EAE5F5D329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94" t="2604" r="8441" b="5579"/>
          <a:stretch/>
        </p:blipFill>
        <p:spPr bwMode="auto">
          <a:xfrm>
            <a:off x="838200" y="1379722"/>
            <a:ext cx="10131473" cy="40985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AFEFEC-8C79-714A-B50F-DB0E88E53045}"/>
              </a:ext>
            </a:extLst>
          </p:cNvPr>
          <p:cNvSpPr txBox="1"/>
          <p:nvPr/>
        </p:nvSpPr>
        <p:spPr>
          <a:xfrm>
            <a:off x="8249477" y="5569545"/>
            <a:ext cx="3942523" cy="1200329"/>
          </a:xfrm>
          <a:prstGeom prst="rect">
            <a:avLst/>
          </a:prstGeom>
          <a:noFill/>
        </p:spPr>
        <p:txBody>
          <a:bodyPr wrap="square">
            <a:spAutoFit/>
          </a:bodyPr>
          <a:lstStyle/>
          <a:p>
            <a:r>
              <a:rPr lang="en-AU" dirty="0">
                <a:hlinkClick r:id="rId4"/>
              </a:rPr>
              <a:t>https://scikit-</a:t>
            </a:r>
            <a:r>
              <a:rPr lang="en-AU" dirty="0" err="1">
                <a:hlinkClick r:id="rId4"/>
              </a:rPr>
              <a:t>learn.org</a:t>
            </a:r>
            <a:r>
              <a:rPr lang="en-AU" dirty="0">
                <a:hlinkClick r:id="rId4"/>
              </a:rPr>
              <a:t>/stable/</a:t>
            </a:r>
            <a:r>
              <a:rPr lang="en-AU" dirty="0" err="1">
                <a:hlinkClick r:id="rId4"/>
              </a:rPr>
              <a:t>auto_examples</a:t>
            </a:r>
            <a:r>
              <a:rPr lang="en-AU" dirty="0">
                <a:hlinkClick r:id="rId4"/>
              </a:rPr>
              <a:t>/</a:t>
            </a:r>
            <a:r>
              <a:rPr lang="en-AU" dirty="0" err="1">
                <a:hlinkClick r:id="rId4"/>
              </a:rPr>
              <a:t>model_selection</a:t>
            </a:r>
            <a:r>
              <a:rPr lang="en-AU" dirty="0">
                <a:hlinkClick r:id="rId4"/>
              </a:rPr>
              <a:t>/</a:t>
            </a:r>
            <a:r>
              <a:rPr lang="en-AU" dirty="0" err="1">
                <a:hlinkClick r:id="rId4"/>
              </a:rPr>
              <a:t>plot_underfitting_overfitting.html</a:t>
            </a:r>
            <a:endParaRPr lang="en-AU" dirty="0"/>
          </a:p>
        </p:txBody>
      </p:sp>
    </p:spTree>
    <p:extLst>
      <p:ext uri="{BB962C8B-B14F-4D97-AF65-F5344CB8AC3E}">
        <p14:creationId xmlns:p14="http://schemas.microsoft.com/office/powerpoint/2010/main" val="2992173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849F-3736-1649-B0EC-A8D421B4E847}"/>
              </a:ext>
            </a:extLst>
          </p:cNvPr>
          <p:cNvSpPr>
            <a:spLocks noGrp="1"/>
          </p:cNvSpPr>
          <p:nvPr>
            <p:ph type="title"/>
          </p:nvPr>
        </p:nvSpPr>
        <p:spPr/>
        <p:txBody>
          <a:bodyPr/>
          <a:lstStyle/>
          <a:p>
            <a:r>
              <a:rPr lang="en-AU" dirty="0"/>
              <a:t>Overfitting</a:t>
            </a:r>
          </a:p>
        </p:txBody>
      </p:sp>
      <p:sp>
        <p:nvSpPr>
          <p:cNvPr id="3" name="Content Placeholder 2">
            <a:extLst>
              <a:ext uri="{FF2B5EF4-FFF2-40B4-BE49-F238E27FC236}">
                <a16:creationId xmlns:a16="http://schemas.microsoft.com/office/drawing/2014/main" id="{3361147F-EB98-1B43-8C40-45E8240D4FB9}"/>
              </a:ext>
            </a:extLst>
          </p:cNvPr>
          <p:cNvSpPr>
            <a:spLocks noGrp="1"/>
          </p:cNvSpPr>
          <p:nvPr>
            <p:ph idx="1"/>
          </p:nvPr>
        </p:nvSpPr>
        <p:spPr/>
        <p:txBody>
          <a:bodyPr>
            <a:normAutofit/>
          </a:bodyPr>
          <a:lstStyle/>
          <a:p>
            <a:r>
              <a:rPr lang="en-AU" sz="3200" dirty="0"/>
              <a:t>Prone to over fitting when</a:t>
            </a:r>
          </a:p>
          <a:p>
            <a:pPr lvl="1"/>
            <a:r>
              <a:rPr lang="en-AU" sz="2800" dirty="0"/>
              <a:t>Large number of variables (even if just noise)</a:t>
            </a:r>
          </a:p>
          <a:p>
            <a:pPr lvl="1"/>
            <a:r>
              <a:rPr lang="en-AU" sz="2800" dirty="0"/>
              <a:t># variables &gt;&gt; # samples</a:t>
            </a:r>
          </a:p>
          <a:p>
            <a:pPr lvl="1"/>
            <a:r>
              <a:rPr lang="en-AU" sz="2800" dirty="0"/>
              <a:t>Model is very expressive</a:t>
            </a:r>
          </a:p>
          <a:p>
            <a:pPr lvl="1"/>
            <a:r>
              <a:rPr lang="en-AU" sz="2800" dirty="0"/>
              <a:t>Evaluation is imperfect</a:t>
            </a:r>
          </a:p>
          <a:p>
            <a:pPr lvl="1"/>
            <a:endParaRPr lang="en-AU" sz="2800" dirty="0"/>
          </a:p>
          <a:p>
            <a:r>
              <a:rPr lang="en-AU" sz="3200" dirty="0"/>
              <a:t>If a result looks too good to be true, it probably is.</a:t>
            </a:r>
          </a:p>
        </p:txBody>
      </p:sp>
    </p:spTree>
    <p:extLst>
      <p:ext uri="{BB962C8B-B14F-4D97-AF65-F5344CB8AC3E}">
        <p14:creationId xmlns:p14="http://schemas.microsoft.com/office/powerpoint/2010/main" val="1742209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2</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415034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dirty="0"/>
              <a:t>Evaluation frameworks &amp; pitfalls</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r>
              <a:rPr lang="en-AU" dirty="0"/>
              <a:t>Part 1: Training, testing and information leakage</a:t>
            </a:r>
          </a:p>
        </p:txBody>
      </p:sp>
    </p:spTree>
    <p:extLst>
      <p:ext uri="{BB962C8B-B14F-4D97-AF65-F5344CB8AC3E}">
        <p14:creationId xmlns:p14="http://schemas.microsoft.com/office/powerpoint/2010/main" val="1777952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Evaluation framework</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lstStyle/>
          <a:p>
            <a:r>
              <a:rPr lang="en-AU" dirty="0"/>
              <a:t>Recall</a:t>
            </a:r>
            <a:r>
              <a:rPr lang="en-AU" b="1" dirty="0"/>
              <a:t>: Primary goal </a:t>
            </a:r>
            <a:r>
              <a:rPr lang="en-AU" dirty="0"/>
              <a:t>is model generalisation</a:t>
            </a:r>
          </a:p>
          <a:p>
            <a:endParaRPr lang="en-AU" dirty="0"/>
          </a:p>
          <a:p>
            <a:r>
              <a:rPr lang="en-AU" dirty="0"/>
              <a:t>If we have two datasets, life is easy (sort of)</a:t>
            </a:r>
          </a:p>
          <a:p>
            <a:pPr lvl="1"/>
            <a:r>
              <a:rPr lang="en-AU" dirty="0"/>
              <a:t>Train model on one</a:t>
            </a:r>
          </a:p>
          <a:p>
            <a:pPr lvl="1"/>
            <a:r>
              <a:rPr lang="en-AU" dirty="0"/>
              <a:t>Test on remaining</a:t>
            </a:r>
          </a:p>
          <a:p>
            <a:endParaRPr lang="en-AU" dirty="0"/>
          </a:p>
          <a:p>
            <a:r>
              <a:rPr lang="en-AU" dirty="0"/>
              <a:t>But what if we only have a single dataset?</a:t>
            </a:r>
          </a:p>
          <a:p>
            <a:pPr marL="457200" lvl="1" indent="0">
              <a:buNone/>
            </a:pPr>
            <a:endParaRPr lang="en-AU" dirty="0"/>
          </a:p>
          <a:p>
            <a:endParaRPr lang="en-AU" dirty="0"/>
          </a:p>
          <a:p>
            <a:endParaRPr lang="en-AU" dirty="0"/>
          </a:p>
        </p:txBody>
      </p:sp>
    </p:spTree>
    <p:extLst>
      <p:ext uri="{BB962C8B-B14F-4D97-AF65-F5344CB8AC3E}">
        <p14:creationId xmlns:p14="http://schemas.microsoft.com/office/powerpoint/2010/main" val="42465563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Super naive</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a:bodyPr>
          <a:lstStyle/>
          <a:p>
            <a:r>
              <a:rPr lang="en-AU" dirty="0"/>
              <a:t>Train model on the entire dataset</a:t>
            </a:r>
          </a:p>
          <a:p>
            <a:r>
              <a:rPr lang="en-AU" dirty="0"/>
              <a:t>Evaluate performance on the same data</a:t>
            </a:r>
          </a:p>
          <a:p>
            <a:endParaRPr lang="en-AU" dirty="0"/>
          </a:p>
          <a:p>
            <a:r>
              <a:rPr lang="en-AU" b="1" dirty="0"/>
              <a:t>Pro</a:t>
            </a:r>
            <a:r>
              <a:rPr lang="en-AU" dirty="0"/>
              <a:t>: </a:t>
            </a:r>
          </a:p>
          <a:p>
            <a:pPr lvl="1"/>
            <a:r>
              <a:rPr lang="en-AU" dirty="0"/>
              <a:t>Trivial</a:t>
            </a:r>
          </a:p>
          <a:p>
            <a:r>
              <a:rPr lang="en-AU" b="1" dirty="0"/>
              <a:t>Con:</a:t>
            </a:r>
          </a:p>
          <a:p>
            <a:pPr lvl="1"/>
            <a:r>
              <a:rPr lang="en-AU" u="sng" dirty="0"/>
              <a:t>Provides no insight into generalisation!!</a:t>
            </a:r>
          </a:p>
          <a:p>
            <a:endParaRPr lang="en-AU" dirty="0"/>
          </a:p>
          <a:p>
            <a:r>
              <a:rPr lang="en-AU" dirty="0"/>
              <a:t>Despite that this happens regularly, it just tends to be hidden</a:t>
            </a:r>
          </a:p>
        </p:txBody>
      </p:sp>
    </p:spTree>
    <p:extLst>
      <p:ext uri="{BB962C8B-B14F-4D97-AF65-F5344CB8AC3E}">
        <p14:creationId xmlns:p14="http://schemas.microsoft.com/office/powerpoint/2010/main" val="1806461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658678" y="1690688"/>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00878" y="1859619"/>
            <a:ext cx="10515600" cy="4351338"/>
          </a:xfrm>
        </p:spPr>
        <p:txBody>
          <a:bodyPr>
            <a:normAutofit/>
          </a:bodyPr>
          <a:lstStyle/>
          <a:p>
            <a:r>
              <a:rPr lang="en-AU" dirty="0"/>
              <a:t>Split the data into two parts: </a:t>
            </a:r>
          </a:p>
          <a:p>
            <a:pPr marL="0" indent="0">
              <a:buNone/>
            </a:pPr>
            <a:endParaRPr lang="en-AU" dirty="0"/>
          </a:p>
          <a:p>
            <a:pPr lvl="1"/>
            <a:r>
              <a:rPr lang="en-AU" sz="2800" dirty="0"/>
              <a:t>Use X% for </a:t>
            </a:r>
            <a:r>
              <a:rPr lang="en-AU" sz="2800" b="1" dirty="0"/>
              <a:t>training</a:t>
            </a:r>
            <a:r>
              <a:rPr lang="en-AU" sz="2800" dirty="0"/>
              <a:t> </a:t>
            </a:r>
            <a:r>
              <a:rPr lang="en-AU" sz="2800" dirty="0" err="1"/>
              <a:t>i.e</a:t>
            </a:r>
            <a:r>
              <a:rPr lang="en-AU" sz="2800" dirty="0"/>
              <a:t> model construction</a:t>
            </a:r>
          </a:p>
          <a:p>
            <a:pPr lvl="1"/>
            <a:r>
              <a:rPr lang="en-AU" sz="2800" dirty="0"/>
              <a:t>Use 100-X% for </a:t>
            </a:r>
            <a:r>
              <a:rPr lang="en-AU" sz="2800" b="1" dirty="0"/>
              <a:t>testing</a:t>
            </a:r>
            <a:r>
              <a:rPr lang="en-AU" sz="2800" dirty="0"/>
              <a:t> i.e. model evaluation</a:t>
            </a:r>
          </a:p>
          <a:p>
            <a:pPr lvl="1"/>
            <a:endParaRPr lang="en-AU" sz="2800" dirty="0"/>
          </a:p>
          <a:p>
            <a:r>
              <a:rPr lang="en-AU" sz="3200" dirty="0"/>
              <a:t>If comparing models, best model has best test set score</a:t>
            </a:r>
          </a:p>
          <a:p>
            <a:pPr lvl="1"/>
            <a:endParaRPr lang="en-AU" sz="2800" dirty="0"/>
          </a:p>
        </p:txBody>
      </p:sp>
    </p:spTree>
    <p:extLst>
      <p:ext uri="{BB962C8B-B14F-4D97-AF65-F5344CB8AC3E}">
        <p14:creationId xmlns:p14="http://schemas.microsoft.com/office/powerpoint/2010/main" val="3502462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Scenario:</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59929" y="1472120"/>
            <a:ext cx="3952461" cy="4351338"/>
          </a:xfrm>
        </p:spPr>
        <p:txBody>
          <a:bodyPr>
            <a:normAutofit/>
          </a:bodyPr>
          <a:lstStyle/>
          <a:p>
            <a:r>
              <a:rPr lang="en-AU" dirty="0"/>
              <a:t>You’ve collected information about a set of samples/individuals. </a:t>
            </a:r>
          </a:p>
          <a:p>
            <a:endParaRPr lang="en-AU" dirty="0"/>
          </a:p>
          <a:p>
            <a:r>
              <a:rPr lang="en-AU" sz="2000" dirty="0"/>
              <a:t>How do we use this data to infer the probability of some outcome? </a:t>
            </a:r>
          </a:p>
          <a:p>
            <a:pPr marL="342900" indent="-342900">
              <a:buFont typeface="Arial" panose="020B0604020202020204" pitchFamily="34" charset="0"/>
              <a:buChar char="•"/>
            </a:pPr>
            <a:r>
              <a:rPr lang="en-AU" dirty="0"/>
              <a:t>Infer risk of disease</a:t>
            </a:r>
          </a:p>
          <a:p>
            <a:pPr marL="342900" indent="-342900">
              <a:buFont typeface="Arial" panose="020B0604020202020204" pitchFamily="34" charset="0"/>
              <a:buChar char="•"/>
            </a:pPr>
            <a:r>
              <a:rPr lang="en-AU" dirty="0"/>
              <a:t>Predict if data is low quality</a:t>
            </a:r>
          </a:p>
          <a:p>
            <a:pPr marL="342900" indent="-342900">
              <a:buFont typeface="Arial" panose="020B0604020202020204" pitchFamily="34" charset="0"/>
              <a:buChar char="•"/>
            </a:pPr>
            <a:r>
              <a:rPr lang="en-AU" dirty="0"/>
              <a:t>Predict if a given variant is deleterious or not</a:t>
            </a:r>
          </a:p>
          <a:p>
            <a:endParaRPr lang="en-AU" dirty="0"/>
          </a:p>
          <a:p>
            <a:endParaRPr lang="en-AU" dirty="0"/>
          </a:p>
        </p:txBody>
      </p:sp>
      <p:pic>
        <p:nvPicPr>
          <p:cNvPr id="27650" name="Picture 2" descr="Your Data is a Pile of Crap – Teaching Academia">
            <a:extLst>
              <a:ext uri="{FF2B5EF4-FFF2-40B4-BE49-F238E27FC236}">
                <a16:creationId xmlns:a16="http://schemas.microsoft.com/office/drawing/2014/main" id="{3CFAAB63-9E65-AD42-8F57-6239AAFFA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456" y="1472120"/>
            <a:ext cx="5502631" cy="34998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046E66-3F90-7340-95F7-04AC6FFB3C4A}"/>
              </a:ext>
            </a:extLst>
          </p:cNvPr>
          <p:cNvSpPr txBox="1"/>
          <p:nvPr/>
        </p:nvSpPr>
        <p:spPr>
          <a:xfrm>
            <a:off x="5017164" y="5062714"/>
            <a:ext cx="6793783" cy="646331"/>
          </a:xfrm>
          <a:prstGeom prst="rect">
            <a:avLst/>
          </a:prstGeom>
          <a:noFill/>
        </p:spPr>
        <p:txBody>
          <a:bodyPr wrap="none" rtlCol="0">
            <a:spAutoFit/>
          </a:bodyPr>
          <a:lstStyle/>
          <a:p>
            <a:r>
              <a:rPr lang="en-AU" sz="1800" dirty="0"/>
              <a:t>Please collect your data in a single spreadsheet and not like this pile. </a:t>
            </a:r>
          </a:p>
          <a:p>
            <a:endParaRPr lang="en-AU" dirty="0"/>
          </a:p>
        </p:txBody>
      </p:sp>
    </p:spTree>
    <p:extLst>
      <p:ext uri="{BB962C8B-B14F-4D97-AF65-F5344CB8AC3E}">
        <p14:creationId xmlns:p14="http://schemas.microsoft.com/office/powerpoint/2010/main" val="6961985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lnSpcReduction="10000"/>
          </a:bodyPr>
          <a:lstStyle/>
          <a:p>
            <a:r>
              <a:rPr lang="en-AU" sz="3200" b="1" dirty="0"/>
              <a:t>Pros</a:t>
            </a:r>
            <a:r>
              <a:rPr lang="en-AU" sz="3200" dirty="0"/>
              <a:t>: </a:t>
            </a:r>
          </a:p>
          <a:p>
            <a:pPr lvl="1"/>
            <a:r>
              <a:rPr lang="en-AU" sz="2800" dirty="0"/>
              <a:t>Very simple</a:t>
            </a:r>
          </a:p>
          <a:p>
            <a:r>
              <a:rPr lang="en-AU" sz="3200" b="1" dirty="0"/>
              <a:t>Cons</a:t>
            </a:r>
            <a:r>
              <a:rPr lang="en-AU" sz="3200" dirty="0"/>
              <a:t>: </a:t>
            </a:r>
          </a:p>
          <a:p>
            <a:pPr lvl="1"/>
            <a:r>
              <a:rPr lang="en-AU" sz="2800" dirty="0"/>
              <a:t>In small datasets, subject to sampling bias. i.e. maybe we select easy to classify samples, maybe we select hard to classify samples</a:t>
            </a:r>
          </a:p>
          <a:p>
            <a:pPr lvl="1"/>
            <a:r>
              <a:rPr lang="en-AU" sz="2800" dirty="0"/>
              <a:t>Reduces amount of data used for model construction</a:t>
            </a:r>
          </a:p>
          <a:p>
            <a:pPr lvl="1"/>
            <a:endParaRPr lang="en-AU" sz="2800" dirty="0"/>
          </a:p>
          <a:p>
            <a:r>
              <a:rPr lang="en-AU" sz="3200" dirty="0"/>
              <a:t>Often used with very large datasets and very computationally expensive models</a:t>
            </a:r>
          </a:p>
        </p:txBody>
      </p:sp>
    </p:spTree>
    <p:extLst>
      <p:ext uri="{BB962C8B-B14F-4D97-AF65-F5344CB8AC3E}">
        <p14:creationId xmlns:p14="http://schemas.microsoft.com/office/powerpoint/2010/main" val="3593044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F0FF-6B80-6347-83CA-EE18700C2962}"/>
              </a:ext>
            </a:extLst>
          </p:cNvPr>
          <p:cNvSpPr>
            <a:spLocks noGrp="1"/>
          </p:cNvSpPr>
          <p:nvPr>
            <p:ph type="title"/>
          </p:nvPr>
        </p:nvSpPr>
        <p:spPr/>
        <p:txBody>
          <a:bodyPr/>
          <a:lstStyle/>
          <a:p>
            <a:r>
              <a:rPr lang="en-AU" b="1" dirty="0"/>
              <a:t>Pitfall -  Strategy 2: Test/train</a:t>
            </a:r>
            <a:endParaRPr lang="en-AU" dirty="0"/>
          </a:p>
        </p:txBody>
      </p:sp>
      <p:sp>
        <p:nvSpPr>
          <p:cNvPr id="3" name="Content Placeholder 2">
            <a:extLst>
              <a:ext uri="{FF2B5EF4-FFF2-40B4-BE49-F238E27FC236}">
                <a16:creationId xmlns:a16="http://schemas.microsoft.com/office/drawing/2014/main" id="{0D9BFEFC-A5F4-F04A-A5B2-AD08AA75B422}"/>
              </a:ext>
            </a:extLst>
          </p:cNvPr>
          <p:cNvSpPr>
            <a:spLocks noGrp="1"/>
          </p:cNvSpPr>
          <p:nvPr>
            <p:ph idx="1"/>
          </p:nvPr>
        </p:nvSpPr>
        <p:spPr/>
        <p:txBody>
          <a:bodyPr/>
          <a:lstStyle/>
          <a:p>
            <a:r>
              <a:rPr lang="en-AU" dirty="0"/>
              <a:t>Performance varies depending on how we split the data</a:t>
            </a:r>
          </a:p>
          <a:p>
            <a:endParaRPr lang="en-AU" dirty="0"/>
          </a:p>
          <a:p>
            <a:r>
              <a:rPr lang="en-AU" dirty="0"/>
              <a:t>What if we run 1000 times and only report the split that leads to best performance?</a:t>
            </a:r>
          </a:p>
          <a:p>
            <a:pPr lvl="1"/>
            <a:r>
              <a:rPr lang="en-AU" dirty="0"/>
              <a:t>Improvement can be extremely large due to chance</a:t>
            </a:r>
          </a:p>
          <a:p>
            <a:pPr lvl="1"/>
            <a:endParaRPr lang="en-AU" dirty="0"/>
          </a:p>
          <a:p>
            <a:r>
              <a:rPr lang="en-AU" dirty="0"/>
              <a:t>Results look great, but don’t reflect average performance</a:t>
            </a:r>
          </a:p>
        </p:txBody>
      </p:sp>
    </p:spTree>
    <p:extLst>
      <p:ext uri="{BB962C8B-B14F-4D97-AF65-F5344CB8AC3E}">
        <p14:creationId xmlns:p14="http://schemas.microsoft.com/office/powerpoint/2010/main" val="2657517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pic>
        <p:nvPicPr>
          <p:cNvPr id="19458" name="Picture 2" descr="Fig. 8.8. Schematic overview of k-fold cross-validation.">
            <a:extLst>
              <a:ext uri="{FF2B5EF4-FFF2-40B4-BE49-F238E27FC236}">
                <a16:creationId xmlns:a16="http://schemas.microsoft.com/office/drawing/2014/main" id="{15582FC2-5E8F-A148-BAB6-27A3B08C0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84350"/>
            <a:ext cx="101600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54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838199" y="1825625"/>
            <a:ext cx="10790583" cy="4351338"/>
          </a:xfrm>
        </p:spPr>
        <p:txBody>
          <a:bodyPr>
            <a:normAutofit fontScale="92500" lnSpcReduction="10000"/>
          </a:bodyPr>
          <a:lstStyle/>
          <a:p>
            <a:r>
              <a:rPr lang="en-AU" dirty="0"/>
              <a:t>Split the data into </a:t>
            </a:r>
            <a:r>
              <a:rPr lang="en-AU" b="1" dirty="0"/>
              <a:t>K</a:t>
            </a:r>
            <a:r>
              <a:rPr lang="en-AU" dirty="0"/>
              <a:t> equal size parts (folds)</a:t>
            </a:r>
          </a:p>
          <a:p>
            <a:r>
              <a:rPr lang="en-AU" dirty="0"/>
              <a:t>For each fold </a:t>
            </a:r>
          </a:p>
          <a:p>
            <a:pPr lvl="1"/>
            <a:r>
              <a:rPr lang="en-AU" sz="2800" dirty="0"/>
              <a:t>Use all other folds, for </a:t>
            </a:r>
            <a:r>
              <a:rPr lang="en-AU" sz="2800" b="1" dirty="0"/>
              <a:t>training</a:t>
            </a:r>
          </a:p>
          <a:p>
            <a:pPr lvl="1"/>
            <a:r>
              <a:rPr lang="en-AU" sz="2800" dirty="0"/>
              <a:t>Use fold as </a:t>
            </a:r>
            <a:r>
              <a:rPr lang="en-AU" sz="2800" b="1" dirty="0"/>
              <a:t>testing</a:t>
            </a:r>
            <a:r>
              <a:rPr lang="en-AU" sz="2800" dirty="0"/>
              <a:t> i.e. model evaluation</a:t>
            </a:r>
          </a:p>
          <a:p>
            <a:r>
              <a:rPr lang="en-AU" sz="3200" dirty="0"/>
              <a:t>Constructs </a:t>
            </a:r>
            <a:r>
              <a:rPr lang="en-AU" sz="3200" b="1" dirty="0"/>
              <a:t>K models</a:t>
            </a:r>
          </a:p>
          <a:p>
            <a:r>
              <a:rPr lang="en-AU" sz="3200" i="1" dirty="0"/>
              <a:t>Variant:</a:t>
            </a:r>
            <a:r>
              <a:rPr lang="en-AU" sz="3200" dirty="0"/>
              <a:t> repeat procedure </a:t>
            </a:r>
            <a:r>
              <a:rPr lang="en-AU" sz="3200" b="1" dirty="0"/>
              <a:t>R</a:t>
            </a:r>
            <a:r>
              <a:rPr lang="en-AU" sz="3200" dirty="0"/>
              <a:t> times to further reduce sampling bias. Construct </a:t>
            </a:r>
            <a:r>
              <a:rPr lang="en-AU" sz="3200" b="1" dirty="0"/>
              <a:t>R x K</a:t>
            </a:r>
            <a:r>
              <a:rPr lang="en-AU" sz="3200" dirty="0"/>
              <a:t> models</a:t>
            </a:r>
          </a:p>
          <a:p>
            <a:endParaRPr lang="en-AU" sz="3200" dirty="0"/>
          </a:p>
          <a:p>
            <a:r>
              <a:rPr lang="en-AU" sz="3200" dirty="0"/>
              <a:t>If comparing models, best model has mean/median test score</a:t>
            </a:r>
          </a:p>
          <a:p>
            <a:pPr lvl="1"/>
            <a:endParaRPr lang="en-AU" sz="2800" dirty="0"/>
          </a:p>
        </p:txBody>
      </p:sp>
    </p:spTree>
    <p:extLst>
      <p:ext uri="{BB962C8B-B14F-4D97-AF65-F5344CB8AC3E}">
        <p14:creationId xmlns:p14="http://schemas.microsoft.com/office/powerpoint/2010/main" val="1962551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lnSpcReduction="10000"/>
          </a:bodyPr>
          <a:lstStyle/>
          <a:p>
            <a:r>
              <a:rPr lang="en-AU" sz="3200" b="1" dirty="0"/>
              <a:t>Pros</a:t>
            </a:r>
            <a:r>
              <a:rPr lang="en-AU" sz="3200" dirty="0"/>
              <a:t>: </a:t>
            </a:r>
          </a:p>
          <a:p>
            <a:pPr lvl="1"/>
            <a:r>
              <a:rPr lang="en-AU" sz="2800" dirty="0"/>
              <a:t>Provides robust estimates of performance</a:t>
            </a:r>
          </a:p>
          <a:p>
            <a:pPr lvl="1"/>
            <a:r>
              <a:rPr lang="en-AU" sz="2800" dirty="0"/>
              <a:t>Uses all data in evaluation</a:t>
            </a:r>
          </a:p>
          <a:p>
            <a:r>
              <a:rPr lang="en-AU" sz="3200" b="1" dirty="0"/>
              <a:t>Cons</a:t>
            </a:r>
            <a:r>
              <a:rPr lang="en-AU" sz="3200" dirty="0"/>
              <a:t>: </a:t>
            </a:r>
          </a:p>
          <a:p>
            <a:pPr lvl="1"/>
            <a:r>
              <a:rPr lang="en-AU" sz="2800" dirty="0"/>
              <a:t>Computationally expensive</a:t>
            </a:r>
          </a:p>
          <a:p>
            <a:pPr lvl="1"/>
            <a:r>
              <a:rPr lang="en-AU" sz="2800" dirty="0"/>
              <a:t>Can be difficult to interpret large number of models</a:t>
            </a:r>
          </a:p>
          <a:p>
            <a:pPr lvl="1"/>
            <a:endParaRPr lang="en-AU" sz="2800" dirty="0"/>
          </a:p>
          <a:p>
            <a:r>
              <a:rPr lang="en-AU" sz="3200" dirty="0"/>
              <a:t>Often used with small-medium datasets most many non-deep learning models</a:t>
            </a:r>
          </a:p>
        </p:txBody>
      </p:sp>
    </p:spTree>
    <p:extLst>
      <p:ext uri="{BB962C8B-B14F-4D97-AF65-F5344CB8AC3E}">
        <p14:creationId xmlns:p14="http://schemas.microsoft.com/office/powerpoint/2010/main" val="475023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3</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151690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Fit some different machine learning classifiers</a:t>
            </a:r>
          </a:p>
          <a:p>
            <a:endParaRPr lang="en-AU" dirty="0"/>
          </a:p>
          <a:p>
            <a:r>
              <a:rPr lang="en-AU" dirty="0"/>
              <a:t>Evaluate performance using training/test split</a:t>
            </a:r>
          </a:p>
          <a:p>
            <a:endParaRPr lang="en-AU" dirty="0"/>
          </a:p>
          <a:p>
            <a:r>
              <a:rPr lang="en-AU" dirty="0"/>
              <a:t>Evaluate performance using k-fold cross-validation</a:t>
            </a:r>
          </a:p>
        </p:txBody>
      </p:sp>
    </p:spTree>
    <p:extLst>
      <p:ext uri="{BB962C8B-B14F-4D97-AF65-F5344CB8AC3E}">
        <p14:creationId xmlns:p14="http://schemas.microsoft.com/office/powerpoint/2010/main" val="1931801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Test train split sees large performance differences</a:t>
            </a:r>
          </a:p>
          <a:p>
            <a:pPr marL="457200" lvl="1" indent="0">
              <a:buNone/>
            </a:pPr>
            <a:endParaRPr lang="en-AU" dirty="0"/>
          </a:p>
          <a:p>
            <a:r>
              <a:rPr lang="en-AU" dirty="0"/>
              <a:t>More variables, more variability</a:t>
            </a:r>
          </a:p>
          <a:p>
            <a:endParaRPr lang="en-AU" dirty="0"/>
          </a:p>
          <a:p>
            <a:r>
              <a:rPr lang="en-AU" dirty="0"/>
              <a:t>Cross-validation takes a little time to run</a:t>
            </a:r>
          </a:p>
          <a:p>
            <a:endParaRPr lang="en-AU" dirty="0"/>
          </a:p>
          <a:p>
            <a:r>
              <a:rPr lang="en-AU" dirty="0"/>
              <a:t>Some models require careful parameter selection</a:t>
            </a:r>
          </a:p>
          <a:p>
            <a:endParaRPr lang="en-AU" dirty="0"/>
          </a:p>
          <a:p>
            <a:endParaRPr lang="en-AU" dirty="0"/>
          </a:p>
          <a:p>
            <a:pPr lvl="1"/>
            <a:endParaRPr lang="en-AU" dirty="0"/>
          </a:p>
          <a:p>
            <a:endParaRPr lang="en-AU"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555264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3: feature selection and hyperparameter tuning</a:t>
            </a:r>
          </a:p>
        </p:txBody>
      </p:sp>
      <p:sp>
        <p:nvSpPr>
          <p:cNvPr id="2" name="Text Placeholder 1">
            <a:extLst>
              <a:ext uri="{FF2B5EF4-FFF2-40B4-BE49-F238E27FC236}">
                <a16:creationId xmlns:a16="http://schemas.microsoft.com/office/drawing/2014/main" id="{58F0E1F4-8D0C-F74D-92D1-712690034E32}"/>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8575298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5BA42-1086-A84D-90DC-9277EC810135}"/>
              </a:ext>
            </a:extLst>
          </p:cNvPr>
          <p:cNvSpPr>
            <a:spLocks noGrp="1"/>
          </p:cNvSpPr>
          <p:nvPr>
            <p:ph type="title"/>
          </p:nvPr>
        </p:nvSpPr>
        <p:spPr/>
        <p:txBody>
          <a:bodyPr/>
          <a:lstStyle/>
          <a:p>
            <a:r>
              <a:rPr lang="en-AU" dirty="0"/>
              <a:t>Irrelevant features</a:t>
            </a:r>
          </a:p>
        </p:txBody>
      </p:sp>
      <p:sp>
        <p:nvSpPr>
          <p:cNvPr id="3" name="Content Placeholder 2">
            <a:extLst>
              <a:ext uri="{FF2B5EF4-FFF2-40B4-BE49-F238E27FC236}">
                <a16:creationId xmlns:a16="http://schemas.microsoft.com/office/drawing/2014/main" id="{1F3116CD-A0E9-B443-A3A0-99F825169A06}"/>
              </a:ext>
            </a:extLst>
          </p:cNvPr>
          <p:cNvSpPr>
            <a:spLocks noGrp="1"/>
          </p:cNvSpPr>
          <p:nvPr>
            <p:ph idx="1"/>
          </p:nvPr>
        </p:nvSpPr>
        <p:spPr/>
        <p:txBody>
          <a:bodyPr/>
          <a:lstStyle/>
          <a:p>
            <a:r>
              <a:rPr lang="en-AU" dirty="0"/>
              <a:t>In notebook, we have lots of irrelevant “noise” features</a:t>
            </a:r>
          </a:p>
          <a:p>
            <a:endParaRPr lang="en-AU" dirty="0"/>
          </a:p>
          <a:p>
            <a:r>
              <a:rPr lang="en-AU" dirty="0"/>
              <a:t>What about in real data?</a:t>
            </a:r>
          </a:p>
          <a:p>
            <a:endParaRPr lang="en-AU" dirty="0"/>
          </a:p>
          <a:p>
            <a:r>
              <a:rPr lang="en-AU" dirty="0"/>
              <a:t>Often we hypothesises or explicitly know that only a subset of features are relevant for a given predictive task</a:t>
            </a:r>
          </a:p>
          <a:p>
            <a:pPr lvl="1"/>
            <a:endParaRPr lang="en-AU" dirty="0"/>
          </a:p>
        </p:txBody>
      </p:sp>
    </p:spTree>
    <p:extLst>
      <p:ext uri="{BB962C8B-B14F-4D97-AF65-F5344CB8AC3E}">
        <p14:creationId xmlns:p14="http://schemas.microsoft.com/office/powerpoint/2010/main" val="2507886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8303-DCCA-E8D1-4793-A3ACB9D25C22}"/>
              </a:ext>
            </a:extLst>
          </p:cNvPr>
          <p:cNvSpPr>
            <a:spLocks noGrp="1"/>
          </p:cNvSpPr>
          <p:nvPr>
            <p:ph type="title"/>
          </p:nvPr>
        </p:nvSpPr>
        <p:spPr/>
        <p:txBody>
          <a:bodyPr/>
          <a:lstStyle/>
          <a:p>
            <a:r>
              <a:rPr lang="en-AU" dirty="0"/>
              <a:t>How to use data to inform decision making?</a:t>
            </a:r>
          </a:p>
        </p:txBody>
      </p:sp>
      <p:sp>
        <p:nvSpPr>
          <p:cNvPr id="3" name="Content Placeholder 2">
            <a:extLst>
              <a:ext uri="{FF2B5EF4-FFF2-40B4-BE49-F238E27FC236}">
                <a16:creationId xmlns:a16="http://schemas.microsoft.com/office/drawing/2014/main" id="{2D9DA6F3-2D34-DE95-6875-40CE87A61AEE}"/>
              </a:ext>
            </a:extLst>
          </p:cNvPr>
          <p:cNvSpPr>
            <a:spLocks noGrp="1"/>
          </p:cNvSpPr>
          <p:nvPr>
            <p:ph idx="1"/>
          </p:nvPr>
        </p:nvSpPr>
        <p:spPr/>
        <p:txBody>
          <a:bodyPr/>
          <a:lstStyle/>
          <a:p>
            <a:pPr marL="57150" indent="0">
              <a:buNone/>
            </a:pPr>
            <a:r>
              <a:rPr lang="en-AU" dirty="0"/>
              <a:t>Traditionally, your options are</a:t>
            </a:r>
          </a:p>
          <a:p>
            <a:pPr marL="914400" lvl="1" indent="-457200"/>
            <a:r>
              <a:rPr lang="en-AU" dirty="0"/>
              <a:t>Domain Expertise</a:t>
            </a:r>
          </a:p>
          <a:p>
            <a:pPr marL="1130400" lvl="2" indent="-457200"/>
            <a:r>
              <a:rPr lang="en-AU" dirty="0"/>
              <a:t>…but this is hard in domains with incomplete knowledge</a:t>
            </a:r>
          </a:p>
          <a:p>
            <a:pPr lvl="1"/>
            <a:endParaRPr lang="en-AU" dirty="0"/>
          </a:p>
          <a:p>
            <a:pPr marL="914400" lvl="1" indent="-457200"/>
            <a:r>
              <a:rPr lang="en-AU" dirty="0"/>
              <a:t>Statistical modelling</a:t>
            </a:r>
          </a:p>
          <a:p>
            <a:pPr marL="1130400" lvl="2" indent="-457200"/>
            <a:r>
              <a:rPr lang="en-AU" dirty="0"/>
              <a:t>…but now we’re collecting far more data than in the past</a:t>
            </a:r>
          </a:p>
          <a:p>
            <a:endParaRPr lang="en-AU" dirty="0"/>
          </a:p>
        </p:txBody>
      </p:sp>
    </p:spTree>
    <p:extLst>
      <p:ext uri="{BB962C8B-B14F-4D97-AF65-F5344CB8AC3E}">
        <p14:creationId xmlns:p14="http://schemas.microsoft.com/office/powerpoint/2010/main" val="2044587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Feature selection</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a:xfrm>
            <a:off x="357809" y="1825625"/>
            <a:ext cx="5307495" cy="4351338"/>
          </a:xfrm>
        </p:spPr>
        <p:txBody>
          <a:bodyPr>
            <a:normAutofit/>
          </a:bodyPr>
          <a:lstStyle/>
          <a:p>
            <a:pPr marL="0" indent="0">
              <a:buNone/>
            </a:pPr>
            <a:r>
              <a:rPr lang="en-AU" dirty="0"/>
              <a:t>Remove irrelevant or redundant features. </a:t>
            </a:r>
          </a:p>
          <a:p>
            <a:endParaRPr lang="en-AU" dirty="0"/>
          </a:p>
          <a:p>
            <a:pPr marL="0" indent="0">
              <a:buNone/>
            </a:pPr>
            <a:r>
              <a:rPr lang="en-AU" dirty="0"/>
              <a:t>Pros:</a:t>
            </a:r>
          </a:p>
          <a:p>
            <a:pPr lvl="1"/>
            <a:r>
              <a:rPr lang="en-AU" dirty="0"/>
              <a:t>Reduces model complexity</a:t>
            </a:r>
          </a:p>
          <a:p>
            <a:pPr lvl="1"/>
            <a:r>
              <a:rPr lang="en-AU" dirty="0"/>
              <a:t>Removes noise</a:t>
            </a:r>
          </a:p>
          <a:p>
            <a:pPr lvl="1"/>
            <a:r>
              <a:rPr lang="en-AU" dirty="0"/>
              <a:t>Reduces computation time</a:t>
            </a:r>
          </a:p>
          <a:p>
            <a:pPr lvl="1"/>
            <a:r>
              <a:rPr lang="en-AU" dirty="0"/>
              <a:t>Can help generalisation</a:t>
            </a:r>
          </a:p>
          <a:p>
            <a:pPr lvl="1"/>
            <a:r>
              <a:rPr lang="en-AU" dirty="0"/>
              <a:t>Improves interpretability</a:t>
            </a:r>
          </a:p>
          <a:p>
            <a:pPr marL="0" indent="0">
              <a:buNone/>
            </a:pPr>
            <a:r>
              <a:rPr lang="en-AU" dirty="0"/>
              <a:t>Cons</a:t>
            </a:r>
          </a:p>
          <a:p>
            <a:pPr lvl="1"/>
            <a:r>
              <a:rPr lang="en-AU" dirty="0"/>
              <a:t>Can hurt generalization if done poorly</a:t>
            </a:r>
          </a:p>
          <a:p>
            <a:pPr lvl="1"/>
            <a:endParaRPr lang="en-AU" dirty="0"/>
          </a:p>
          <a:p>
            <a:pPr marL="457200" lvl="1" indent="0">
              <a:buNone/>
            </a:pPr>
            <a:endParaRPr lang="en-AU" dirty="0"/>
          </a:p>
          <a:p>
            <a:endParaRPr lang="en-AU" dirty="0"/>
          </a:p>
          <a:p>
            <a:endParaRPr lang="en-AU" dirty="0"/>
          </a:p>
        </p:txBody>
      </p:sp>
      <p:pic>
        <p:nvPicPr>
          <p:cNvPr id="20482" name="Picture 2">
            <a:extLst>
              <a:ext uri="{FF2B5EF4-FFF2-40B4-BE49-F238E27FC236}">
                <a16:creationId xmlns:a16="http://schemas.microsoft.com/office/drawing/2014/main" id="{B75325AA-B19D-5C49-8279-0D67CE0BF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304" y="1472027"/>
            <a:ext cx="6308586" cy="3599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211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a:xfrm>
            <a:off x="838200" y="500062"/>
            <a:ext cx="10515600" cy="1325563"/>
          </a:xfrm>
        </p:spPr>
        <p:txBody>
          <a:bodyPr/>
          <a:lstStyle/>
          <a:p>
            <a:r>
              <a:rPr lang="en-AU" b="1" dirty="0"/>
              <a:t>Feature selection methods - Filter</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pPr marL="514350" indent="-514350">
              <a:buFont typeface="+mj-lt"/>
              <a:buAutoNum type="arabicPeriod"/>
            </a:pPr>
            <a:r>
              <a:rPr lang="en-AU" dirty="0"/>
              <a:t>Measure how well each feature predicts target</a:t>
            </a:r>
          </a:p>
          <a:p>
            <a:pPr lvl="1"/>
            <a:r>
              <a:rPr lang="en-AU" dirty="0"/>
              <a:t>In RNA-Seq, might use fold change from Differential Expression of genes</a:t>
            </a:r>
          </a:p>
          <a:p>
            <a:pPr lvl="1"/>
            <a:r>
              <a:rPr lang="en-AU" dirty="0"/>
              <a:t>In GWAS, could use significance testing</a:t>
            </a:r>
          </a:p>
          <a:p>
            <a:pPr lvl="1"/>
            <a:r>
              <a:rPr lang="en-AU" dirty="0"/>
              <a:t>Common statistical approaches (Chi-squared tests, regression) or Information-theoretic measures are commonly used</a:t>
            </a:r>
          </a:p>
          <a:p>
            <a:pPr lvl="1"/>
            <a:endParaRPr lang="en-AU" dirty="0"/>
          </a:p>
          <a:p>
            <a:pPr marL="514350" indent="-514350">
              <a:buFont typeface="+mj-lt"/>
              <a:buAutoNum type="arabicPeriod"/>
            </a:pPr>
            <a:r>
              <a:rPr lang="en-AU" dirty="0"/>
              <a:t>Derive criteria for keeping features</a:t>
            </a:r>
          </a:p>
          <a:p>
            <a:pPr lvl="1"/>
            <a:r>
              <a:rPr lang="en-AU" dirty="0"/>
              <a:t>Based on significance testing</a:t>
            </a:r>
          </a:p>
          <a:p>
            <a:pPr lvl="1"/>
            <a:r>
              <a:rPr lang="en-AU" dirty="0"/>
              <a:t>Top X</a:t>
            </a:r>
          </a:p>
          <a:p>
            <a:pPr marL="514350" indent="-514350">
              <a:buFont typeface="+mj-lt"/>
              <a:buAutoNum type="arabicPeriod"/>
            </a:pPr>
            <a:r>
              <a:rPr lang="en-AU" dirty="0"/>
              <a:t>Remove all features that don’t meet criteria</a:t>
            </a:r>
          </a:p>
        </p:txBody>
      </p:sp>
    </p:spTree>
    <p:extLst>
      <p:ext uri="{BB962C8B-B14F-4D97-AF65-F5344CB8AC3E}">
        <p14:creationId xmlns:p14="http://schemas.microsoft.com/office/powerpoint/2010/main" val="20827698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979-7087-6B4C-BDA5-7F9B6D3A5AFB}"/>
              </a:ext>
            </a:extLst>
          </p:cNvPr>
          <p:cNvSpPr>
            <a:spLocks noGrp="1"/>
          </p:cNvSpPr>
          <p:nvPr>
            <p:ph type="title"/>
          </p:nvPr>
        </p:nvSpPr>
        <p:spPr/>
        <p:txBody>
          <a:bodyPr/>
          <a:lstStyle/>
          <a:p>
            <a:r>
              <a:rPr lang="en-AU" b="1" dirty="0"/>
              <a:t>How do we choose how many top features?</a:t>
            </a:r>
          </a:p>
        </p:txBody>
      </p:sp>
      <p:pic>
        <p:nvPicPr>
          <p:cNvPr id="28674" name="Picture 2">
            <a:extLst>
              <a:ext uri="{FF2B5EF4-FFF2-40B4-BE49-F238E27FC236}">
                <a16:creationId xmlns:a16="http://schemas.microsoft.com/office/drawing/2014/main" id="{DA71DB30-ADAD-9144-91F0-1B3B77C80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269" y="1690687"/>
            <a:ext cx="7384910" cy="494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186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BEE16-4388-7F46-B0D9-C1681649EAF4}"/>
              </a:ext>
            </a:extLst>
          </p:cNvPr>
          <p:cNvSpPr>
            <a:spLocks noGrp="1"/>
          </p:cNvSpPr>
          <p:nvPr>
            <p:ph type="title"/>
          </p:nvPr>
        </p:nvSpPr>
        <p:spPr/>
        <p:txBody>
          <a:bodyPr/>
          <a:lstStyle/>
          <a:p>
            <a:r>
              <a:rPr lang="en-AU" b="1" dirty="0"/>
              <a:t>Pitfall – selecting features before cross-validation!</a:t>
            </a:r>
          </a:p>
        </p:txBody>
      </p:sp>
      <p:sp>
        <p:nvSpPr>
          <p:cNvPr id="3" name="Content Placeholder 2">
            <a:extLst>
              <a:ext uri="{FF2B5EF4-FFF2-40B4-BE49-F238E27FC236}">
                <a16:creationId xmlns:a16="http://schemas.microsoft.com/office/drawing/2014/main" id="{AF1B86C5-7A90-814C-A95A-8C063CA58C87}"/>
              </a:ext>
            </a:extLst>
          </p:cNvPr>
          <p:cNvSpPr>
            <a:spLocks noGrp="1"/>
          </p:cNvSpPr>
          <p:nvPr>
            <p:ph idx="1"/>
          </p:nvPr>
        </p:nvSpPr>
        <p:spPr/>
        <p:txBody>
          <a:bodyPr/>
          <a:lstStyle/>
          <a:p>
            <a:r>
              <a:rPr lang="en-AU" dirty="0"/>
              <a:t>If we choose to fit features before cross-validation, we’ve leaked information from test dataset into the model training. </a:t>
            </a:r>
          </a:p>
          <a:p>
            <a:pPr lvl="1"/>
            <a:r>
              <a:rPr lang="en-AU" dirty="0"/>
              <a:t>Its no longer held-out</a:t>
            </a:r>
          </a:p>
          <a:p>
            <a:pPr lvl="1"/>
            <a:endParaRPr lang="en-AU" dirty="0"/>
          </a:p>
          <a:p>
            <a:pPr lvl="1"/>
            <a:endParaRPr lang="en-AU" dirty="0"/>
          </a:p>
          <a:p>
            <a:endParaRPr lang="en-AU" dirty="0"/>
          </a:p>
        </p:txBody>
      </p:sp>
      <p:pic>
        <p:nvPicPr>
          <p:cNvPr id="7" name="Picture 6" descr="Text, letter&#10;&#10;Description automatically generated">
            <a:extLst>
              <a:ext uri="{FF2B5EF4-FFF2-40B4-BE49-F238E27FC236}">
                <a16:creationId xmlns:a16="http://schemas.microsoft.com/office/drawing/2014/main" id="{0E889BF9-794D-1C46-B91D-6307E2C26B53}"/>
              </a:ext>
            </a:extLst>
          </p:cNvPr>
          <p:cNvPicPr>
            <a:picLocks noChangeAspect="1"/>
          </p:cNvPicPr>
          <p:nvPr/>
        </p:nvPicPr>
        <p:blipFill>
          <a:blip r:embed="rId3"/>
          <a:stretch>
            <a:fillRect/>
          </a:stretch>
        </p:blipFill>
        <p:spPr>
          <a:xfrm>
            <a:off x="357807" y="3120887"/>
            <a:ext cx="5368141" cy="3737113"/>
          </a:xfrm>
          <a:prstGeom prst="rect">
            <a:avLst/>
          </a:prstGeom>
        </p:spPr>
      </p:pic>
      <p:pic>
        <p:nvPicPr>
          <p:cNvPr id="9" name="Picture 8" descr="Text&#10;&#10;Description automatically generated">
            <a:extLst>
              <a:ext uri="{FF2B5EF4-FFF2-40B4-BE49-F238E27FC236}">
                <a16:creationId xmlns:a16="http://schemas.microsoft.com/office/drawing/2014/main" id="{4432F825-A9F5-5745-B6A1-9D6D66A0AE69}"/>
              </a:ext>
            </a:extLst>
          </p:cNvPr>
          <p:cNvPicPr>
            <a:picLocks noChangeAspect="1"/>
          </p:cNvPicPr>
          <p:nvPr/>
        </p:nvPicPr>
        <p:blipFill rotWithShape="1">
          <a:blip r:embed="rId4"/>
          <a:srcRect l="3041" r="9134"/>
          <a:stretch/>
        </p:blipFill>
        <p:spPr>
          <a:xfrm>
            <a:off x="5565913" y="3120887"/>
            <a:ext cx="6626087" cy="1423313"/>
          </a:xfrm>
          <a:prstGeom prst="rect">
            <a:avLst/>
          </a:prstGeom>
        </p:spPr>
      </p:pic>
    </p:spTree>
    <p:extLst>
      <p:ext uri="{BB962C8B-B14F-4D97-AF65-F5344CB8AC3E}">
        <p14:creationId xmlns:p14="http://schemas.microsoft.com/office/powerpoint/2010/main" val="27980700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a:xfrm>
            <a:off x="838200" y="500062"/>
            <a:ext cx="10515600" cy="1325563"/>
          </a:xfrm>
        </p:spPr>
        <p:txBody>
          <a:bodyPr/>
          <a:lstStyle/>
          <a:p>
            <a:r>
              <a:rPr lang="en-AU" b="1" dirty="0"/>
              <a:t>Feature selection methods - Wrapper</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pPr marL="0" indent="0">
              <a:buNone/>
            </a:pPr>
            <a:r>
              <a:rPr lang="en-AU" dirty="0"/>
              <a:t>Fit a model with different features. Add/remove until performance doesn’t improve</a:t>
            </a:r>
          </a:p>
          <a:p>
            <a:pPr marL="0" indent="0">
              <a:buNone/>
            </a:pPr>
            <a:endParaRPr lang="en-AU" dirty="0"/>
          </a:p>
          <a:p>
            <a:pPr marL="0" indent="0">
              <a:buNone/>
            </a:pPr>
            <a:r>
              <a:rPr lang="en-AU" dirty="0"/>
              <a:t>Classic examples include</a:t>
            </a:r>
          </a:p>
          <a:p>
            <a:pPr marL="514350" indent="-514350">
              <a:buFont typeface="+mj-lt"/>
              <a:buAutoNum type="arabicPeriod"/>
            </a:pPr>
            <a:r>
              <a:rPr lang="en-AU" dirty="0"/>
              <a:t>Forward-stepwise</a:t>
            </a:r>
          </a:p>
          <a:p>
            <a:pPr marL="514350" indent="-514350">
              <a:buFont typeface="+mj-lt"/>
              <a:buAutoNum type="arabicPeriod"/>
            </a:pPr>
            <a:r>
              <a:rPr lang="en-AU" dirty="0"/>
              <a:t>Backwards-elimination</a:t>
            </a:r>
          </a:p>
          <a:p>
            <a:pPr marL="514350" indent="-514350">
              <a:buFont typeface="+mj-lt"/>
              <a:buAutoNum type="arabicPeriod"/>
            </a:pPr>
            <a:endParaRPr lang="en-AU" dirty="0"/>
          </a:p>
          <a:p>
            <a:pPr marL="0" indent="0">
              <a:buNone/>
            </a:pPr>
            <a:r>
              <a:rPr lang="en-AU" dirty="0"/>
              <a:t>Computationally expensive and tends to overfit heavily, so we’ll ignore. </a:t>
            </a:r>
          </a:p>
        </p:txBody>
      </p:sp>
      <p:pic>
        <p:nvPicPr>
          <p:cNvPr id="24578" name="Picture 2">
            <a:extLst>
              <a:ext uri="{FF2B5EF4-FFF2-40B4-BE49-F238E27FC236}">
                <a16:creationId xmlns:a16="http://schemas.microsoft.com/office/drawing/2014/main" id="{FCA69DF6-4BE4-1B4E-97DE-DB918AC59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1478" y="3074378"/>
            <a:ext cx="6612834" cy="1853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3002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a:xfrm>
            <a:off x="838200" y="500062"/>
            <a:ext cx="10515600" cy="1325563"/>
          </a:xfrm>
        </p:spPr>
        <p:txBody>
          <a:bodyPr/>
          <a:lstStyle/>
          <a:p>
            <a:r>
              <a:rPr lang="en-AU" b="1" dirty="0"/>
              <a:t>Feature selection methods - Embedded</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pPr marL="0" indent="0">
              <a:buNone/>
            </a:pPr>
            <a:r>
              <a:rPr lang="en-AU" dirty="0"/>
              <a:t>Use a model with inherent feature selection!</a:t>
            </a:r>
          </a:p>
          <a:p>
            <a:pPr marL="0" indent="0">
              <a:buNone/>
            </a:pPr>
            <a:endParaRPr lang="en-AU" dirty="0"/>
          </a:p>
          <a:p>
            <a:pPr marL="0" indent="0">
              <a:buNone/>
            </a:pPr>
            <a:r>
              <a:rPr lang="en-AU" dirty="0"/>
              <a:t>Lasso (l1 penalized) regression is an example of this. </a:t>
            </a:r>
          </a:p>
          <a:p>
            <a:r>
              <a:rPr lang="en-AU" dirty="0"/>
              <a:t> Here, we control the level of feature selection by adjusting the weighting of the penalisation (alpha parameter)</a:t>
            </a:r>
          </a:p>
          <a:p>
            <a:pPr marL="0" indent="0">
              <a:buNone/>
            </a:pPr>
            <a:r>
              <a:rPr lang="en-AU" dirty="0"/>
              <a:t>	</a:t>
            </a:r>
          </a:p>
        </p:txBody>
      </p:sp>
    </p:spTree>
    <p:extLst>
      <p:ext uri="{BB962C8B-B14F-4D97-AF65-F5344CB8AC3E}">
        <p14:creationId xmlns:p14="http://schemas.microsoft.com/office/powerpoint/2010/main" val="27955531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979-7087-6B4C-BDA5-7F9B6D3A5AFB}"/>
              </a:ext>
            </a:extLst>
          </p:cNvPr>
          <p:cNvSpPr>
            <a:spLocks noGrp="1"/>
          </p:cNvSpPr>
          <p:nvPr>
            <p:ph type="title"/>
          </p:nvPr>
        </p:nvSpPr>
        <p:spPr/>
        <p:txBody>
          <a:bodyPr/>
          <a:lstStyle/>
          <a:p>
            <a:r>
              <a:rPr lang="en-AU" b="1" dirty="0"/>
              <a:t>How do we choose how to set alpha?</a:t>
            </a:r>
          </a:p>
        </p:txBody>
      </p:sp>
      <p:sp>
        <p:nvSpPr>
          <p:cNvPr id="3" name="Content Placeholder 2">
            <a:extLst>
              <a:ext uri="{FF2B5EF4-FFF2-40B4-BE49-F238E27FC236}">
                <a16:creationId xmlns:a16="http://schemas.microsoft.com/office/drawing/2014/main" id="{80188620-B6C0-554D-A8F2-D335FD319E7B}"/>
              </a:ext>
            </a:extLst>
          </p:cNvPr>
          <p:cNvSpPr>
            <a:spLocks noGrp="1"/>
          </p:cNvSpPr>
          <p:nvPr>
            <p:ph idx="1"/>
          </p:nvPr>
        </p:nvSpPr>
        <p:spPr>
          <a:xfrm>
            <a:off x="861391" y="1690688"/>
            <a:ext cx="3511826" cy="4351338"/>
          </a:xfrm>
        </p:spPr>
        <p:txBody>
          <a:bodyPr/>
          <a:lstStyle/>
          <a:p>
            <a:r>
              <a:rPr lang="en-AU" dirty="0"/>
              <a:t>Very similar to feature selection</a:t>
            </a:r>
          </a:p>
        </p:txBody>
      </p:sp>
      <p:pic>
        <p:nvPicPr>
          <p:cNvPr id="30722" name="Picture 2">
            <a:extLst>
              <a:ext uri="{FF2B5EF4-FFF2-40B4-BE49-F238E27FC236}">
                <a16:creationId xmlns:a16="http://schemas.microsoft.com/office/drawing/2014/main" id="{43D2449E-99D1-2840-B8EC-9096534A6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261" y="1690688"/>
            <a:ext cx="5753853" cy="3955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477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A10A-1193-1D45-AC1A-719EC46A8427}"/>
              </a:ext>
            </a:extLst>
          </p:cNvPr>
          <p:cNvSpPr>
            <a:spLocks noGrp="1"/>
          </p:cNvSpPr>
          <p:nvPr>
            <p:ph type="title"/>
          </p:nvPr>
        </p:nvSpPr>
        <p:spPr/>
        <p:txBody>
          <a:bodyPr/>
          <a:lstStyle/>
          <a:p>
            <a:r>
              <a:rPr lang="en-AU" dirty="0"/>
              <a:t>Model selection	</a:t>
            </a:r>
          </a:p>
        </p:txBody>
      </p:sp>
      <p:sp>
        <p:nvSpPr>
          <p:cNvPr id="3" name="Content Placeholder 2">
            <a:extLst>
              <a:ext uri="{FF2B5EF4-FFF2-40B4-BE49-F238E27FC236}">
                <a16:creationId xmlns:a16="http://schemas.microsoft.com/office/drawing/2014/main" id="{1625B657-913D-E746-BF8A-793F9371C6FF}"/>
              </a:ext>
            </a:extLst>
          </p:cNvPr>
          <p:cNvSpPr>
            <a:spLocks noGrp="1"/>
          </p:cNvSpPr>
          <p:nvPr>
            <p:ph idx="1"/>
          </p:nvPr>
        </p:nvSpPr>
        <p:spPr/>
        <p:txBody>
          <a:bodyPr/>
          <a:lstStyle/>
          <a:p>
            <a:r>
              <a:rPr lang="en-AU" dirty="0"/>
              <a:t>Choosing how many features or the regularisation hyperparameter are </a:t>
            </a:r>
            <a:r>
              <a:rPr lang="en-AU" b="1" dirty="0"/>
              <a:t>model selection </a:t>
            </a:r>
            <a:r>
              <a:rPr lang="en-AU" dirty="0"/>
              <a:t>problems</a:t>
            </a:r>
          </a:p>
          <a:p>
            <a:pPr lvl="1"/>
            <a:r>
              <a:rPr lang="en-AU" dirty="0"/>
              <a:t>Given a set of possible models (with different features, or different hyperparameters) which do we choose?</a:t>
            </a:r>
          </a:p>
          <a:p>
            <a:pPr lvl="1"/>
            <a:endParaRPr lang="en-AU" dirty="0"/>
          </a:p>
        </p:txBody>
      </p:sp>
    </p:spTree>
    <p:extLst>
      <p:ext uri="{BB962C8B-B14F-4D97-AF65-F5344CB8AC3E}">
        <p14:creationId xmlns:p14="http://schemas.microsoft.com/office/powerpoint/2010/main" val="17620747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8AC64-E8EB-1F4A-AE28-51DEEA09642A}"/>
              </a:ext>
            </a:extLst>
          </p:cNvPr>
          <p:cNvSpPr>
            <a:spLocks noGrp="1"/>
          </p:cNvSpPr>
          <p:nvPr>
            <p:ph type="title"/>
          </p:nvPr>
        </p:nvSpPr>
        <p:spPr/>
        <p:txBody>
          <a:bodyPr/>
          <a:lstStyle/>
          <a:p>
            <a:r>
              <a:rPr lang="en-AU" b="1" dirty="0"/>
              <a:t>Session conclusions</a:t>
            </a:r>
          </a:p>
        </p:txBody>
      </p:sp>
      <p:sp>
        <p:nvSpPr>
          <p:cNvPr id="3" name="Content Placeholder 2">
            <a:extLst>
              <a:ext uri="{FF2B5EF4-FFF2-40B4-BE49-F238E27FC236}">
                <a16:creationId xmlns:a16="http://schemas.microsoft.com/office/drawing/2014/main" id="{72775B4F-2D8C-1646-9AC2-EB0D2206C146}"/>
              </a:ext>
            </a:extLst>
          </p:cNvPr>
          <p:cNvSpPr>
            <a:spLocks noGrp="1"/>
          </p:cNvSpPr>
          <p:nvPr>
            <p:ph idx="1"/>
          </p:nvPr>
        </p:nvSpPr>
        <p:spPr/>
        <p:txBody>
          <a:bodyPr/>
          <a:lstStyle/>
          <a:p>
            <a:r>
              <a:rPr lang="en-AU" dirty="0"/>
              <a:t>Feature selection and hyperparameter optimisation are both types of model selection</a:t>
            </a:r>
          </a:p>
          <a:p>
            <a:endParaRPr lang="en-AU" dirty="0"/>
          </a:p>
          <a:p>
            <a:r>
              <a:rPr lang="en-AU" dirty="0"/>
              <a:t>Both provide opportunities to overfit the data</a:t>
            </a:r>
          </a:p>
          <a:p>
            <a:endParaRPr lang="en-AU" dirty="0"/>
          </a:p>
          <a:p>
            <a:r>
              <a:rPr lang="en-AU" dirty="0"/>
              <a:t>Nested cross-validation provides a path, albeit an expensive one, to select models while providing robust estimates of performance</a:t>
            </a:r>
          </a:p>
        </p:txBody>
      </p:sp>
    </p:spTree>
    <p:extLst>
      <p:ext uri="{BB962C8B-B14F-4D97-AF65-F5344CB8AC3E}">
        <p14:creationId xmlns:p14="http://schemas.microsoft.com/office/powerpoint/2010/main" val="168968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3</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881410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p:txBody>
          <a:bodyPr/>
          <a:lstStyle/>
          <a:p>
            <a:r>
              <a:rPr lang="en-AU" dirty="0"/>
              <a:t>Examples of machine learning in daily life</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p:txBody>
          <a:bodyPr/>
          <a:lstStyle/>
          <a:p>
            <a:pPr marL="342900" indent="-342900">
              <a:buFont typeface="Arial" panose="020B0604020202020204" pitchFamily="34" charset="0"/>
              <a:buChar char="•"/>
            </a:pPr>
            <a:r>
              <a:rPr lang="en-AU" dirty="0"/>
              <a:t>Predictive text on phones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Handwriting recognition</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Emotion recognition</a:t>
            </a:r>
          </a:p>
        </p:txBody>
      </p:sp>
      <p:pic>
        <p:nvPicPr>
          <p:cNvPr id="1026" name="Picture 2" descr="How can I personalise and turn predictive text on and off on my Samsung  Galaxy device? | Samsung UK">
            <a:extLst>
              <a:ext uri="{FF2B5EF4-FFF2-40B4-BE49-F238E27FC236}">
                <a16:creationId xmlns:a16="http://schemas.microsoft.com/office/drawing/2014/main" id="{072047E7-7022-C84E-93DE-EE779B8A9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280" y="1488144"/>
            <a:ext cx="2819400" cy="15528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written Khmer Digit Recognition | by Mengsay Loem | Towards Data Science">
            <a:extLst>
              <a:ext uri="{FF2B5EF4-FFF2-40B4-BE49-F238E27FC236}">
                <a16:creationId xmlns:a16="http://schemas.microsoft.com/office/drawing/2014/main" id="{F04956AE-CDA9-B44B-881B-33D42E466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2478884"/>
            <a:ext cx="3268663" cy="19002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travistangvh/emotion-detection-in-real-time">
            <a:extLst>
              <a:ext uri="{FF2B5EF4-FFF2-40B4-BE49-F238E27FC236}">
                <a16:creationId xmlns:a16="http://schemas.microsoft.com/office/drawing/2014/main" id="{AF3F2B20-AF7E-F944-9703-3522B2EFF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597" y="3852189"/>
            <a:ext cx="3713480" cy="278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2461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Evaluate impact of feature selection when conducted naively</a:t>
            </a:r>
          </a:p>
          <a:p>
            <a:endParaRPr lang="en-AU" dirty="0"/>
          </a:p>
          <a:p>
            <a:r>
              <a:rPr lang="en-AU" dirty="0"/>
              <a:t>Conduct feature selection via nested cross-validation</a:t>
            </a:r>
          </a:p>
          <a:p>
            <a:endParaRPr lang="en-AU" dirty="0"/>
          </a:p>
          <a:p>
            <a:r>
              <a:rPr lang="en-AU" dirty="0"/>
              <a:t>Conduct hyperparameter selection via nested cross-validation</a:t>
            </a:r>
          </a:p>
        </p:txBody>
      </p:sp>
    </p:spTree>
    <p:extLst>
      <p:ext uri="{BB962C8B-B14F-4D97-AF65-F5344CB8AC3E}">
        <p14:creationId xmlns:p14="http://schemas.microsoft.com/office/powerpoint/2010/main" val="3284252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Test train split sees large performance differences</a:t>
            </a:r>
          </a:p>
          <a:p>
            <a:pPr marL="457200" lvl="1" indent="0">
              <a:buNone/>
            </a:pPr>
            <a:endParaRPr lang="en-AU" dirty="0"/>
          </a:p>
          <a:p>
            <a:r>
              <a:rPr lang="en-AU" dirty="0"/>
              <a:t>More variables, more variability</a:t>
            </a:r>
          </a:p>
          <a:p>
            <a:endParaRPr lang="en-AU" dirty="0"/>
          </a:p>
          <a:p>
            <a:r>
              <a:rPr lang="en-AU" dirty="0"/>
              <a:t>Cross-validation takes a little time to run</a:t>
            </a:r>
          </a:p>
          <a:p>
            <a:endParaRPr lang="en-AU" dirty="0"/>
          </a:p>
          <a:p>
            <a:r>
              <a:rPr lang="en-AU" dirty="0"/>
              <a:t>Some models require careful parameter selection</a:t>
            </a:r>
          </a:p>
          <a:p>
            <a:endParaRPr lang="en-AU" dirty="0"/>
          </a:p>
          <a:p>
            <a:endParaRPr lang="en-AU" dirty="0"/>
          </a:p>
          <a:p>
            <a:pPr lvl="1"/>
            <a:endParaRPr lang="en-AU" dirty="0"/>
          </a:p>
          <a:p>
            <a:endParaRPr lang="en-AU"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36864187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Final comments</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0796156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Beyond evaluation frameworks</a:t>
            </a:r>
          </a:p>
        </p:txBody>
      </p:sp>
      <p:sp>
        <p:nvSpPr>
          <p:cNvPr id="3" name="Content Placeholder 2">
            <a:extLst>
              <a:ext uri="{FF2B5EF4-FFF2-40B4-BE49-F238E27FC236}">
                <a16:creationId xmlns:a16="http://schemas.microsoft.com/office/drawing/2014/main" id="{9DB2C1C0-4E6B-134F-9A27-621E88CE0C61}"/>
              </a:ext>
            </a:extLst>
          </p:cNvPr>
          <p:cNvSpPr>
            <a:spLocks noGrp="1"/>
          </p:cNvSpPr>
          <p:nvPr>
            <p:ph idx="1"/>
          </p:nvPr>
        </p:nvSpPr>
        <p:spPr/>
        <p:txBody>
          <a:bodyPr/>
          <a:lstStyle/>
          <a:p>
            <a:r>
              <a:rPr lang="en-AU" dirty="0"/>
              <a:t>Noise in labels</a:t>
            </a:r>
          </a:p>
          <a:p>
            <a:r>
              <a:rPr lang="en-AU" dirty="0"/>
              <a:t>Noise in measurements</a:t>
            </a:r>
          </a:p>
          <a:p>
            <a:r>
              <a:rPr lang="en-AU" dirty="0"/>
              <a:t>Batch effect and changes over time</a:t>
            </a:r>
          </a:p>
          <a:p>
            <a:r>
              <a:rPr lang="en-AU" dirty="0"/>
              <a:t>Sample size</a:t>
            </a:r>
          </a:p>
        </p:txBody>
      </p:sp>
    </p:spTree>
    <p:extLst>
      <p:ext uri="{BB962C8B-B14F-4D97-AF65-F5344CB8AC3E}">
        <p14:creationId xmlns:p14="http://schemas.microsoft.com/office/powerpoint/2010/main" val="27113142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DC5D-B432-F94A-8C84-7861FAFDF70A}"/>
              </a:ext>
            </a:extLst>
          </p:cNvPr>
          <p:cNvSpPr>
            <a:spLocks noGrp="1"/>
          </p:cNvSpPr>
          <p:nvPr>
            <p:ph type="title"/>
          </p:nvPr>
        </p:nvSpPr>
        <p:spPr/>
        <p:txBody>
          <a:bodyPr/>
          <a:lstStyle/>
          <a:p>
            <a:r>
              <a:rPr lang="en-AU" dirty="0"/>
              <a:t>ML in practice – </a:t>
            </a:r>
            <a:r>
              <a:rPr lang="en-AU" dirty="0" err="1"/>
              <a:t>SepsisWatch</a:t>
            </a:r>
            <a:endParaRPr lang="en-AU" dirty="0"/>
          </a:p>
        </p:txBody>
      </p:sp>
      <p:sp>
        <p:nvSpPr>
          <p:cNvPr id="3" name="Content Placeholder 2">
            <a:extLst>
              <a:ext uri="{FF2B5EF4-FFF2-40B4-BE49-F238E27FC236}">
                <a16:creationId xmlns:a16="http://schemas.microsoft.com/office/drawing/2014/main" id="{F5D80D91-DFB8-9240-9369-EF5508A01952}"/>
              </a:ext>
            </a:extLst>
          </p:cNvPr>
          <p:cNvSpPr>
            <a:spLocks noGrp="1"/>
          </p:cNvSpPr>
          <p:nvPr>
            <p:ph idx="1"/>
          </p:nvPr>
        </p:nvSpPr>
        <p:spPr/>
        <p:txBody>
          <a:bodyPr/>
          <a:lstStyle/>
          <a:p>
            <a:r>
              <a:rPr lang="en-AU" dirty="0"/>
              <a:t>Duke University implemented screening</a:t>
            </a:r>
            <a:br>
              <a:rPr lang="en-AU" dirty="0"/>
            </a:br>
            <a:r>
              <a:rPr lang="en-AU" dirty="0"/>
              <a:t>tool for sepsis (life-threatening complication </a:t>
            </a:r>
            <a:br>
              <a:rPr lang="en-AU" dirty="0"/>
            </a:br>
            <a:r>
              <a:rPr lang="en-AU" dirty="0"/>
              <a:t>of infection)</a:t>
            </a:r>
          </a:p>
          <a:p>
            <a:r>
              <a:rPr lang="en-AU" dirty="0"/>
              <a:t>32 million training examples</a:t>
            </a:r>
          </a:p>
          <a:p>
            <a:pPr marL="0" indent="0">
              <a:buNone/>
            </a:pPr>
            <a:endParaRPr lang="en-AU" dirty="0"/>
          </a:p>
          <a:p>
            <a:r>
              <a:rPr lang="en-AU" dirty="0"/>
              <a:t>Once model was successful, the hospital </a:t>
            </a:r>
            <a:br>
              <a:rPr lang="en-AU" dirty="0"/>
            </a:br>
            <a:r>
              <a:rPr lang="en-AU" dirty="0"/>
              <a:t>had to radically change the systems in which</a:t>
            </a:r>
            <a:br>
              <a:rPr lang="en-AU" dirty="0"/>
            </a:br>
            <a:r>
              <a:rPr lang="en-AU" dirty="0"/>
              <a:t>their staff operated</a:t>
            </a:r>
          </a:p>
        </p:txBody>
      </p:sp>
      <p:pic>
        <p:nvPicPr>
          <p:cNvPr id="29698" name="Picture 2" descr="Duke&amp;#39;s Augmented Intelligence System Helps Prevent Sepsis in the ED | Duke  Health Referring Physicians">
            <a:extLst>
              <a:ext uri="{FF2B5EF4-FFF2-40B4-BE49-F238E27FC236}">
                <a16:creationId xmlns:a16="http://schemas.microsoft.com/office/drawing/2014/main" id="{7BCE5937-1163-DD43-AA45-2952344C1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937" y="1490870"/>
            <a:ext cx="4439063" cy="536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1400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Q &amp; A</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386421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A deep learning model for predicting transcription factor binding location  at single nucleotide resolution | Semantic Scholar">
            <a:extLst>
              <a:ext uri="{FF2B5EF4-FFF2-40B4-BE49-F238E27FC236}">
                <a16:creationId xmlns:a16="http://schemas.microsoft.com/office/drawing/2014/main" id="{AC933769-0425-D645-8ADB-1D76E8B74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446" y="1580924"/>
            <a:ext cx="4348755" cy="19631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hype on AlphaFold keeps growing with this new preprint | by  LucianoSphere | Towards Data Science">
            <a:extLst>
              <a:ext uri="{FF2B5EF4-FFF2-40B4-BE49-F238E27FC236}">
                <a16:creationId xmlns:a16="http://schemas.microsoft.com/office/drawing/2014/main" id="{116CE9FB-4AD5-3149-A0CF-9BEAD88F6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2409" y="4406087"/>
            <a:ext cx="5834450" cy="17419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p:txBody>
          <a:bodyPr/>
          <a:lstStyle/>
          <a:p>
            <a:r>
              <a:rPr lang="en-AU" dirty="0"/>
              <a:t>Successful examples of machine learning in</a:t>
            </a:r>
            <a:r>
              <a:rPr lang="en-AU" i="1" dirty="0"/>
              <a:t> bioinformatics</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a:xfrm>
            <a:off x="316357" y="1532415"/>
            <a:ext cx="5916664" cy="4376944"/>
          </a:xfrm>
        </p:spPr>
        <p:txBody>
          <a:bodyPr/>
          <a:lstStyle/>
          <a:p>
            <a:pPr marL="342900" indent="-342900">
              <a:buFont typeface="Arial" panose="020B0604020202020204" pitchFamily="34" charset="0"/>
              <a:buChar char="•"/>
            </a:pPr>
            <a:r>
              <a:rPr lang="en-AU" dirty="0"/>
              <a:t>Predicting transcription factor binding locations</a:t>
            </a:r>
            <a:br>
              <a:rPr lang="en-AU" dirty="0"/>
            </a:br>
            <a:endParaRPr lang="en-AU" dirty="0"/>
          </a:p>
          <a:p>
            <a:pPr marL="342900" indent="-342900">
              <a:buFont typeface="Arial" panose="020B0604020202020204" pitchFamily="34" charset="0"/>
              <a:buChar char="•"/>
            </a:pPr>
            <a:r>
              <a:rPr lang="en-AU" dirty="0"/>
              <a:t>Protein structure prediction (e.g. </a:t>
            </a:r>
            <a:r>
              <a:rPr lang="en-AU" dirty="0" err="1"/>
              <a:t>AlphaFold</a:t>
            </a:r>
            <a:r>
              <a:rPr lang="en-AU" dirty="0"/>
              <a:t>)</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Predicting cancer subtypes from gene or mutation signatures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Predicting </a:t>
            </a:r>
          </a:p>
          <a:p>
            <a:endParaRPr lang="en-AU" dirty="0"/>
          </a:p>
        </p:txBody>
      </p:sp>
    </p:spTree>
    <p:extLst>
      <p:ext uri="{BB962C8B-B14F-4D97-AF65-F5344CB8AC3E}">
        <p14:creationId xmlns:p14="http://schemas.microsoft.com/office/powerpoint/2010/main" val="1518855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What is machine learning? Is it just programming?</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838200" y="1825625"/>
            <a:ext cx="10515600" cy="887095"/>
          </a:xfrm>
        </p:spPr>
        <p:txBody>
          <a:bodyPr/>
          <a:lstStyle/>
          <a:p>
            <a:r>
              <a:rPr lang="en-AU" dirty="0"/>
              <a:t>Algorithms that take data and </a:t>
            </a:r>
            <a:r>
              <a:rPr lang="en-AU" b="1" dirty="0"/>
              <a:t>learn </a:t>
            </a:r>
            <a:r>
              <a:rPr lang="en-AU" dirty="0"/>
              <a:t>to predict an outcome</a:t>
            </a:r>
          </a:p>
        </p:txBody>
      </p:sp>
      <p:sp>
        <p:nvSpPr>
          <p:cNvPr id="4" name="Content Placeholder 2">
            <a:extLst>
              <a:ext uri="{FF2B5EF4-FFF2-40B4-BE49-F238E27FC236}">
                <a16:creationId xmlns:a16="http://schemas.microsoft.com/office/drawing/2014/main" id="{A8B91FB1-5527-2946-9BC9-1B19D5459E0D}"/>
              </a:ext>
            </a:extLst>
          </p:cNvPr>
          <p:cNvSpPr txBox="1">
            <a:spLocks/>
          </p:cNvSpPr>
          <p:nvPr/>
        </p:nvSpPr>
        <p:spPr>
          <a:xfrm>
            <a:off x="685800" y="2712720"/>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Traditional programming</a:t>
            </a:r>
          </a:p>
          <a:p>
            <a:pPr marL="0" indent="0">
              <a:buNone/>
            </a:pPr>
            <a:r>
              <a:rPr lang="en-AU" dirty="0"/>
              <a:t>Write a program with </a:t>
            </a:r>
            <a:r>
              <a:rPr lang="en-AU" b="1" dirty="0">
                <a:solidFill>
                  <a:srgbClr val="FF0000"/>
                </a:solidFill>
              </a:rPr>
              <a:t>explicit rules</a:t>
            </a:r>
            <a:r>
              <a:rPr lang="en-AU" b="1" dirty="0"/>
              <a:t> </a:t>
            </a:r>
            <a:r>
              <a:rPr lang="en-AU" dirty="0"/>
              <a:t>to follow:</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1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2,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no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 …</a:t>
            </a:r>
            <a:endParaRPr lang="en-AU" sz="2000" dirty="0">
              <a:latin typeface="Courier New" panose="02070309020205020404" pitchFamily="49" charset="0"/>
              <a:cs typeface="Courier New" panose="02070309020205020404" pitchFamily="49" charset="0"/>
            </a:endParaRPr>
          </a:p>
          <a:p>
            <a:pPr marL="0" indent="0">
              <a:buNone/>
            </a:pPr>
            <a:endParaRPr lang="en-AU" sz="2000" dirty="0">
              <a:latin typeface="Courier New" panose="02070309020205020404" pitchFamily="49" charset="0"/>
              <a:cs typeface="Courier New" panose="02070309020205020404" pitchFamily="49" charset="0"/>
            </a:endParaRPr>
          </a:p>
          <a:p>
            <a:pPr marL="0" indent="0">
              <a:buNone/>
            </a:pPr>
            <a:endParaRPr lang="en-AU" dirty="0"/>
          </a:p>
          <a:p>
            <a:pPr marL="0" indent="0">
              <a:buNone/>
            </a:pPr>
            <a:endParaRPr lang="en-AU" dirty="0"/>
          </a:p>
        </p:txBody>
      </p:sp>
      <p:sp>
        <p:nvSpPr>
          <p:cNvPr id="5" name="Content Placeholder 2">
            <a:extLst>
              <a:ext uri="{FF2B5EF4-FFF2-40B4-BE49-F238E27FC236}">
                <a16:creationId xmlns:a16="http://schemas.microsoft.com/office/drawing/2014/main" id="{16371754-DFE8-C449-B84C-C506B6AAF0AB}"/>
              </a:ext>
            </a:extLst>
          </p:cNvPr>
          <p:cNvSpPr txBox="1">
            <a:spLocks/>
          </p:cNvSpPr>
          <p:nvPr/>
        </p:nvSpPr>
        <p:spPr>
          <a:xfrm>
            <a:off x="6019800" y="2712719"/>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Machine Learning</a:t>
            </a:r>
          </a:p>
          <a:p>
            <a:r>
              <a:rPr lang="en-AU" dirty="0"/>
              <a:t>Algorithms that take data and </a:t>
            </a:r>
            <a:r>
              <a:rPr lang="en-AU" b="1" dirty="0">
                <a:solidFill>
                  <a:schemeClr val="accent4"/>
                </a:solidFill>
              </a:rPr>
              <a:t>learn</a:t>
            </a:r>
            <a:r>
              <a:rPr lang="en-AU" b="1" dirty="0"/>
              <a:t> </a:t>
            </a:r>
            <a:r>
              <a:rPr lang="en-AU" dirty="0"/>
              <a:t>to predict an outcome</a:t>
            </a:r>
          </a:p>
          <a:p>
            <a:pPr marL="514350" indent="-514350">
              <a:buAutoNum type="arabicPeriod"/>
            </a:pPr>
            <a:r>
              <a:rPr lang="en-AU" sz="2000" b="1" dirty="0">
                <a:latin typeface="Courier New" panose="02070309020205020404" pitchFamily="49" charset="0"/>
                <a:cs typeface="Courier New" panose="02070309020205020404" pitchFamily="49" charset="0"/>
              </a:rPr>
              <a:t>Guess risk from mutations</a:t>
            </a:r>
          </a:p>
          <a:p>
            <a:pPr marL="514350" indent="-514350">
              <a:buAutoNum type="arabicPeriod"/>
            </a:pPr>
            <a:r>
              <a:rPr lang="en-AU" sz="2000" b="1" dirty="0">
                <a:latin typeface="Courier New" panose="02070309020205020404" pitchFamily="49" charset="0"/>
                <a:cs typeface="Courier New" panose="02070309020205020404" pitchFamily="49" charset="0"/>
              </a:rPr>
              <a:t>Classify </a:t>
            </a:r>
            <a:r>
              <a:rPr lang="en-AU" sz="2000" dirty="0">
                <a:latin typeface="Courier New" panose="02070309020205020404" pitchFamily="49" charset="0"/>
                <a:cs typeface="Courier New" panose="02070309020205020404" pitchFamily="49" charset="0"/>
              </a:rPr>
              <a:t>genomes based on guess strategy</a:t>
            </a:r>
          </a:p>
          <a:p>
            <a:pPr marL="514350" indent="-514350">
              <a:buAutoNum type="arabicPeriod"/>
            </a:pPr>
            <a:r>
              <a:rPr lang="en-AU" sz="2000" b="1" dirty="0">
                <a:latin typeface="Courier New" panose="02070309020205020404" pitchFamily="49" charset="0"/>
                <a:cs typeface="Courier New" panose="02070309020205020404" pitchFamily="49" charset="0"/>
              </a:rPr>
              <a:t>Change strategy </a:t>
            </a:r>
            <a:r>
              <a:rPr lang="en-AU" sz="2000" dirty="0">
                <a:latin typeface="Courier New" panose="02070309020205020404" pitchFamily="49" charset="0"/>
                <a:cs typeface="Courier New" panose="02070309020205020404" pitchFamily="49" charset="0"/>
              </a:rPr>
              <a:t>to reduce error</a:t>
            </a:r>
          </a:p>
          <a:p>
            <a:pPr marL="514350" indent="-514350">
              <a:buAutoNum type="arabicPeriod"/>
            </a:pPr>
            <a:r>
              <a:rPr lang="en-AU" sz="2000" b="1" dirty="0">
                <a:latin typeface="Courier New" panose="02070309020205020404" pitchFamily="49" charset="0"/>
                <a:cs typeface="Courier New" panose="02070309020205020404" pitchFamily="49" charset="0"/>
              </a:rPr>
              <a:t>Repeat from 1. </a:t>
            </a:r>
            <a:endParaRPr lang="en-AU" sz="2000" dirty="0">
              <a:latin typeface="Courier New" panose="02070309020205020404" pitchFamily="49" charset="0"/>
              <a:cs typeface="Courier New" panose="02070309020205020404" pitchFamily="49" charset="0"/>
            </a:endParaRPr>
          </a:p>
          <a:p>
            <a:endParaRPr lang="en-AU" dirty="0"/>
          </a:p>
        </p:txBody>
      </p:sp>
    </p:spTree>
    <p:extLst>
      <p:ext uri="{BB962C8B-B14F-4D97-AF65-F5344CB8AC3E}">
        <p14:creationId xmlns:p14="http://schemas.microsoft.com/office/powerpoint/2010/main" val="2330630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Is it just statistics? Good question…</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p:txBody>
          <a:bodyPr/>
          <a:lstStyle/>
          <a:p>
            <a:pPr lvl="1"/>
            <a:r>
              <a:rPr lang="en-AU" dirty="0"/>
              <a:t>ML associated with more data, possibly making fewer assumptions about data and view towards predicting something about the data</a:t>
            </a:r>
          </a:p>
          <a:p>
            <a:pPr lvl="2"/>
            <a:r>
              <a:rPr lang="en-AU" dirty="0"/>
              <a:t>Key problem is prediction. </a:t>
            </a:r>
          </a:p>
          <a:p>
            <a:pPr lvl="2"/>
            <a:r>
              <a:rPr lang="en-AU" dirty="0"/>
              <a:t>Care less about why it works. </a:t>
            </a:r>
          </a:p>
          <a:p>
            <a:pPr lvl="2"/>
            <a:endParaRPr lang="en-AU" dirty="0"/>
          </a:p>
          <a:p>
            <a:pPr lvl="1"/>
            <a:r>
              <a:rPr lang="en-AU" dirty="0"/>
              <a:t>“Classical” statistics is usually concerned with understanding the relationships between variables of interest, under certain assumptions</a:t>
            </a:r>
          </a:p>
          <a:p>
            <a:pPr lvl="2"/>
            <a:r>
              <a:rPr lang="en-AU" dirty="0"/>
              <a:t>Key problem is usually attribution i.e. which variables are important.</a:t>
            </a:r>
          </a:p>
          <a:p>
            <a:pPr lvl="2"/>
            <a:r>
              <a:rPr lang="en-AU" dirty="0"/>
              <a:t> Care less about how well we predict on unseen data. </a:t>
            </a:r>
          </a:p>
          <a:p>
            <a:pPr lvl="2"/>
            <a:endParaRPr lang="en-AU" dirty="0"/>
          </a:p>
          <a:p>
            <a:pPr lvl="1"/>
            <a:r>
              <a:rPr lang="en-AU" dirty="0"/>
              <a:t>Highly recommend </a:t>
            </a:r>
            <a:r>
              <a:rPr lang="en-AU" dirty="0">
                <a:hlinkClick r:id="rId3"/>
              </a:rPr>
              <a:t>Breiman (2001) “Statistical Modeling: The Two Cultures” </a:t>
            </a:r>
            <a:r>
              <a:rPr lang="en-AU" dirty="0"/>
              <a:t>for a clear discussion on the differences</a:t>
            </a:r>
          </a:p>
        </p:txBody>
      </p:sp>
    </p:spTree>
    <p:extLst>
      <p:ext uri="{BB962C8B-B14F-4D97-AF65-F5344CB8AC3E}">
        <p14:creationId xmlns:p14="http://schemas.microsoft.com/office/powerpoint/2010/main" val="628266175"/>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14C51791-37E8-4657-9CE5-D4E99BD32A32}"/>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AB136F3B-80A3-4FB0-BF85-2FB1B6DB43A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826CCCAB-60C9-4959-938C-0BD365A015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University of Melbourne</Template>
  <TotalTime>40</TotalTime>
  <Words>2746</Words>
  <Application>Microsoft Macintosh PowerPoint</Application>
  <PresentationFormat>Widescreen</PresentationFormat>
  <Paragraphs>467</Paragraphs>
  <Slides>65</Slides>
  <Notes>33</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65</vt:i4>
      </vt:variant>
    </vt:vector>
  </HeadingPairs>
  <TitlesOfParts>
    <vt:vector size="73" baseType="lpstr">
      <vt:lpstr>Arial</vt:lpstr>
      <vt:lpstr>Calibri</vt:lpstr>
      <vt:lpstr>Cambria Math</vt:lpstr>
      <vt:lpstr>Courier New</vt:lpstr>
      <vt:lpstr>Georgia</vt:lpstr>
      <vt:lpstr>University of Melbourne</vt:lpstr>
      <vt:lpstr>University of Melbourne Patterns</vt:lpstr>
      <vt:lpstr>University of Melbourne-Layout B</vt:lpstr>
      <vt:lpstr>PowerPoint Presentation</vt:lpstr>
      <vt:lpstr>Introduction</vt:lpstr>
      <vt:lpstr>Aim of today’s workshop </vt:lpstr>
      <vt:lpstr>Scenario:</vt:lpstr>
      <vt:lpstr>How to use data to inform decision making?</vt:lpstr>
      <vt:lpstr>Examples of machine learning in daily life</vt:lpstr>
      <vt:lpstr>Successful examples of machine learning in bioinformatics</vt:lpstr>
      <vt:lpstr>What is machine learning? Is it just programming?</vt:lpstr>
      <vt:lpstr>Is it just statistics? Good question…</vt:lpstr>
      <vt:lpstr>Classes of machine learning techniques</vt:lpstr>
      <vt:lpstr>Key terminology to describe a dataset</vt:lpstr>
      <vt:lpstr>Supervised learning</vt:lpstr>
      <vt:lpstr>Primary goal: Generalisable predictive model </vt:lpstr>
      <vt:lpstr>Problem: how to assess generalisability from available data </vt:lpstr>
      <vt:lpstr>Fitting a model in scikit-learn (sklearn)</vt:lpstr>
      <vt:lpstr>Interactive Session 1</vt:lpstr>
      <vt:lpstr>Problem scenario for exploration</vt:lpstr>
      <vt:lpstr>Interactive session 1</vt:lpstr>
      <vt:lpstr>Return from interactive session 1</vt:lpstr>
      <vt:lpstr>Session 2: Models and evaluation frameworks</vt:lpstr>
      <vt:lpstr>In this session</vt:lpstr>
      <vt:lpstr>Measuring discrimination</vt:lpstr>
      <vt:lpstr>Accuracy</vt:lpstr>
      <vt:lpstr>Receiver operating characteristic curve (ROC)  and area under curves (AUC)</vt:lpstr>
      <vt:lpstr>A 4 minutes tour of machine learning models</vt:lpstr>
      <vt:lpstr>Linear (or Logistic) regression</vt:lpstr>
      <vt:lpstr>Penalized regression</vt:lpstr>
      <vt:lpstr>Decision tree</vt:lpstr>
      <vt:lpstr>Random Forest</vt:lpstr>
      <vt:lpstr>Neural network and Deep learning</vt:lpstr>
      <vt:lpstr>Cool models but when do these models help?</vt:lpstr>
      <vt:lpstr>Model complexity and overfitting</vt:lpstr>
      <vt:lpstr>Under and overfitting: enemies of generalisation</vt:lpstr>
      <vt:lpstr>Overfitting</vt:lpstr>
      <vt:lpstr>Interactive Session 2</vt:lpstr>
      <vt:lpstr>Evaluation frameworks &amp; pitfalls</vt:lpstr>
      <vt:lpstr>Evaluation framework</vt:lpstr>
      <vt:lpstr>Strategy 1: Super naive</vt:lpstr>
      <vt:lpstr>Strategy 2: Test/train</vt:lpstr>
      <vt:lpstr>Strategy 2: Test/train</vt:lpstr>
      <vt:lpstr>Pitfall -  Strategy 2: Test/train</vt:lpstr>
      <vt:lpstr>Strategy 3: (Repeated) K-fold cross-validation</vt:lpstr>
      <vt:lpstr>Strategy 3: (Repeated) K-fold cross-validation</vt:lpstr>
      <vt:lpstr>Strategy 3: (Repeated) K-fold cross-validation</vt:lpstr>
      <vt:lpstr>Interactive Session 3</vt:lpstr>
      <vt:lpstr>Interactive session 2</vt:lpstr>
      <vt:lpstr>Return from interactive session 2</vt:lpstr>
      <vt:lpstr>Session 3: feature selection and hyperparameter tuning</vt:lpstr>
      <vt:lpstr>Irrelevant features</vt:lpstr>
      <vt:lpstr>Feature selection</vt:lpstr>
      <vt:lpstr>Feature selection methods - Filter</vt:lpstr>
      <vt:lpstr>How do we choose how many top features?</vt:lpstr>
      <vt:lpstr>Pitfall – selecting features before cross-validation!</vt:lpstr>
      <vt:lpstr>Feature selection methods - Wrapper</vt:lpstr>
      <vt:lpstr>Feature selection methods - Embedded</vt:lpstr>
      <vt:lpstr>How do we choose how to set alpha?</vt:lpstr>
      <vt:lpstr>Model selection </vt:lpstr>
      <vt:lpstr>Session conclusions</vt:lpstr>
      <vt:lpstr>Interactive Session 3</vt:lpstr>
      <vt:lpstr>Interactive session 3</vt:lpstr>
      <vt:lpstr>Return from interactive session 3</vt:lpstr>
      <vt:lpstr>Final comments</vt:lpstr>
      <vt:lpstr>Beyond evaluation frameworks</vt:lpstr>
      <vt:lpstr>ML in practice – SepsisWatch</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Goudey</dc:creator>
  <cp:lastModifiedBy>Benjamin Goudey</cp:lastModifiedBy>
  <cp:revision>2</cp:revision>
  <dcterms:created xsi:type="dcterms:W3CDTF">2022-11-14T03:18:01Z</dcterms:created>
  <dcterms:modified xsi:type="dcterms:W3CDTF">2022-11-14T03:58:05Z</dcterms:modified>
</cp:coreProperties>
</file>